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61" r:id="rId6"/>
    <p:sldId id="262" r:id="rId7"/>
    <p:sldId id="263" r:id="rId8"/>
    <p:sldId id="264" r:id="rId9"/>
    <p:sldId id="265" r:id="rId10"/>
    <p:sldId id="266"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7.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C43932-B101-434B-8761-55487F923A5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2F3EA2C-F6A1-42C8-B921-230815B02ED1}">
      <dgm:prSet/>
      <dgm:spPr/>
      <dgm:t>
        <a:bodyPr/>
        <a:lstStyle/>
        <a:p>
          <a:r>
            <a:rPr lang="en-GB"/>
            <a:t>Employment Support and Sick Pay Benefits</a:t>
          </a:r>
          <a:endParaRPr lang="en-US"/>
        </a:p>
      </dgm:t>
    </dgm:pt>
    <dgm:pt modelId="{35D0EE9E-5044-4750-937F-43F72ECF7085}" type="parTrans" cxnId="{7D068176-5CAA-4CFA-A4F9-C76D0E41A12E}">
      <dgm:prSet/>
      <dgm:spPr/>
      <dgm:t>
        <a:bodyPr/>
        <a:lstStyle/>
        <a:p>
          <a:endParaRPr lang="en-US"/>
        </a:p>
      </dgm:t>
    </dgm:pt>
    <dgm:pt modelId="{4ABB492F-2FE0-4B02-8A71-33D81F49E6B5}" type="sibTrans" cxnId="{7D068176-5CAA-4CFA-A4F9-C76D0E41A12E}">
      <dgm:prSet/>
      <dgm:spPr/>
      <dgm:t>
        <a:bodyPr/>
        <a:lstStyle/>
        <a:p>
          <a:endParaRPr lang="en-US"/>
        </a:p>
      </dgm:t>
    </dgm:pt>
    <dgm:pt modelId="{94ABB867-1A29-4D9D-B561-3270572FBEA6}">
      <dgm:prSet/>
      <dgm:spPr/>
      <dgm:t>
        <a:bodyPr/>
        <a:lstStyle/>
        <a:p>
          <a:r>
            <a:rPr lang="en-GB"/>
            <a:t>Self Employed Support</a:t>
          </a:r>
          <a:endParaRPr lang="en-US"/>
        </a:p>
      </dgm:t>
    </dgm:pt>
    <dgm:pt modelId="{B9705F92-C380-46BA-A689-BCE5835B5BC9}" type="parTrans" cxnId="{7853611A-42C9-4C11-90A8-50B144EAFB47}">
      <dgm:prSet/>
      <dgm:spPr/>
      <dgm:t>
        <a:bodyPr/>
        <a:lstStyle/>
        <a:p>
          <a:endParaRPr lang="en-US"/>
        </a:p>
      </dgm:t>
    </dgm:pt>
    <dgm:pt modelId="{718B4692-22F4-4188-B08A-084CADD28BDE}" type="sibTrans" cxnId="{7853611A-42C9-4C11-90A8-50B144EAFB47}">
      <dgm:prSet/>
      <dgm:spPr/>
      <dgm:t>
        <a:bodyPr/>
        <a:lstStyle/>
        <a:p>
          <a:endParaRPr lang="en-US"/>
        </a:p>
      </dgm:t>
    </dgm:pt>
    <dgm:pt modelId="{05A8CCCC-45E3-4EB6-B024-E5F327600A79}">
      <dgm:prSet/>
      <dgm:spPr/>
      <dgm:t>
        <a:bodyPr/>
        <a:lstStyle/>
        <a:p>
          <a:r>
            <a:rPr lang="en-GB"/>
            <a:t>Mortgage and Rent Support</a:t>
          </a:r>
          <a:endParaRPr lang="en-US"/>
        </a:p>
      </dgm:t>
    </dgm:pt>
    <dgm:pt modelId="{751E4066-622B-4E0F-8770-3505176DBF54}" type="parTrans" cxnId="{3C088227-B6E4-4ED6-B735-EC2AEE03895B}">
      <dgm:prSet/>
      <dgm:spPr/>
      <dgm:t>
        <a:bodyPr/>
        <a:lstStyle/>
        <a:p>
          <a:endParaRPr lang="en-US"/>
        </a:p>
      </dgm:t>
    </dgm:pt>
    <dgm:pt modelId="{7A218E5F-6590-4E69-92C8-3105E8B6084B}" type="sibTrans" cxnId="{3C088227-B6E4-4ED6-B735-EC2AEE03895B}">
      <dgm:prSet/>
      <dgm:spPr/>
      <dgm:t>
        <a:bodyPr/>
        <a:lstStyle/>
        <a:p>
          <a:endParaRPr lang="en-US"/>
        </a:p>
      </dgm:t>
    </dgm:pt>
    <dgm:pt modelId="{FB42BD4E-8516-43CA-AA12-9BC9BD03CFBD}">
      <dgm:prSet/>
      <dgm:spPr/>
      <dgm:t>
        <a:bodyPr/>
        <a:lstStyle/>
        <a:p>
          <a:r>
            <a:rPr lang="en-GB"/>
            <a:t>Actions you can take now to protect your family financially</a:t>
          </a:r>
          <a:endParaRPr lang="en-US"/>
        </a:p>
      </dgm:t>
    </dgm:pt>
    <dgm:pt modelId="{32C512FE-4D8D-41A1-9CDA-8A0233E59ED3}" type="parTrans" cxnId="{D8BF917F-42F8-4741-AA32-C8B8D4E0CE31}">
      <dgm:prSet/>
      <dgm:spPr/>
      <dgm:t>
        <a:bodyPr/>
        <a:lstStyle/>
        <a:p>
          <a:endParaRPr lang="en-US"/>
        </a:p>
      </dgm:t>
    </dgm:pt>
    <dgm:pt modelId="{8DAD5190-41BD-4238-9B0D-E48B49C05995}" type="sibTrans" cxnId="{D8BF917F-42F8-4741-AA32-C8B8D4E0CE31}">
      <dgm:prSet/>
      <dgm:spPr/>
      <dgm:t>
        <a:bodyPr/>
        <a:lstStyle/>
        <a:p>
          <a:endParaRPr lang="en-US"/>
        </a:p>
      </dgm:t>
    </dgm:pt>
    <dgm:pt modelId="{83BB344E-6F20-4235-87D4-2EFEB54FCF84}">
      <dgm:prSet/>
      <dgm:spPr/>
      <dgm:t>
        <a:bodyPr/>
        <a:lstStyle/>
        <a:p>
          <a:r>
            <a:rPr lang="en-GB"/>
            <a:t>Scottish Debt Solutions</a:t>
          </a:r>
          <a:endParaRPr lang="en-US"/>
        </a:p>
      </dgm:t>
    </dgm:pt>
    <dgm:pt modelId="{31518045-FF95-487F-96C4-EA3A497E29AA}" type="parTrans" cxnId="{2723C239-424F-4382-8996-441B0AA4097E}">
      <dgm:prSet/>
      <dgm:spPr/>
      <dgm:t>
        <a:bodyPr/>
        <a:lstStyle/>
        <a:p>
          <a:endParaRPr lang="en-US"/>
        </a:p>
      </dgm:t>
    </dgm:pt>
    <dgm:pt modelId="{5A1F12B9-7E23-44E2-B210-EE2738400A19}" type="sibTrans" cxnId="{2723C239-424F-4382-8996-441B0AA4097E}">
      <dgm:prSet/>
      <dgm:spPr/>
      <dgm:t>
        <a:bodyPr/>
        <a:lstStyle/>
        <a:p>
          <a:endParaRPr lang="en-US"/>
        </a:p>
      </dgm:t>
    </dgm:pt>
    <dgm:pt modelId="{EAF16310-2272-49E1-A52F-1983E5F3B414}" type="pres">
      <dgm:prSet presAssocID="{30C43932-B101-434B-8761-55487F923A54}" presName="root" presStyleCnt="0">
        <dgm:presLayoutVars>
          <dgm:dir/>
          <dgm:resizeHandles val="exact"/>
        </dgm:presLayoutVars>
      </dgm:prSet>
      <dgm:spPr/>
      <dgm:t>
        <a:bodyPr/>
        <a:lstStyle/>
        <a:p>
          <a:endParaRPr lang="en-US"/>
        </a:p>
      </dgm:t>
    </dgm:pt>
    <dgm:pt modelId="{7A591F2C-B640-4EE0-AC80-50AC08A4478B}" type="pres">
      <dgm:prSet presAssocID="{82F3EA2C-F6A1-42C8-B921-230815B02ED1}" presName="compNode" presStyleCnt="0"/>
      <dgm:spPr/>
    </dgm:pt>
    <dgm:pt modelId="{878CEDAE-7A4E-459E-95B3-0957DC0FE54A}" type="pres">
      <dgm:prSet presAssocID="{82F3EA2C-F6A1-42C8-B921-230815B02ED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Stethoscope"/>
        </a:ext>
      </dgm:extLst>
    </dgm:pt>
    <dgm:pt modelId="{85AD7E12-BDA3-47DA-B874-5F86705261CF}" type="pres">
      <dgm:prSet presAssocID="{82F3EA2C-F6A1-42C8-B921-230815B02ED1}" presName="spaceRect" presStyleCnt="0"/>
      <dgm:spPr/>
    </dgm:pt>
    <dgm:pt modelId="{24C2BDE6-11FE-4ADE-A220-C460624C3D3D}" type="pres">
      <dgm:prSet presAssocID="{82F3EA2C-F6A1-42C8-B921-230815B02ED1}" presName="textRect" presStyleLbl="revTx" presStyleIdx="0" presStyleCnt="5">
        <dgm:presLayoutVars>
          <dgm:chMax val="1"/>
          <dgm:chPref val="1"/>
        </dgm:presLayoutVars>
      </dgm:prSet>
      <dgm:spPr/>
      <dgm:t>
        <a:bodyPr/>
        <a:lstStyle/>
        <a:p>
          <a:endParaRPr lang="en-US"/>
        </a:p>
      </dgm:t>
    </dgm:pt>
    <dgm:pt modelId="{2C74878A-3E0F-4727-9F24-D5BF11432FD1}" type="pres">
      <dgm:prSet presAssocID="{4ABB492F-2FE0-4B02-8A71-33D81F49E6B5}" presName="sibTrans" presStyleCnt="0"/>
      <dgm:spPr/>
    </dgm:pt>
    <dgm:pt modelId="{004AA23A-7B9F-4EFF-A9C8-612D03326E79}" type="pres">
      <dgm:prSet presAssocID="{94ABB867-1A29-4D9D-B561-3270572FBEA6}" presName="compNode" presStyleCnt="0"/>
      <dgm:spPr/>
    </dgm:pt>
    <dgm:pt modelId="{1C16EDA0-2C5F-4CE5-9247-614ED52CD28B}" type="pres">
      <dgm:prSet presAssocID="{94ABB867-1A29-4D9D-B561-3270572FBEA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User"/>
        </a:ext>
      </dgm:extLst>
    </dgm:pt>
    <dgm:pt modelId="{FEF07A62-7A0E-4F0B-8647-21794B77063B}" type="pres">
      <dgm:prSet presAssocID="{94ABB867-1A29-4D9D-B561-3270572FBEA6}" presName="spaceRect" presStyleCnt="0"/>
      <dgm:spPr/>
    </dgm:pt>
    <dgm:pt modelId="{B2835E4B-F965-4D91-ABCB-97C03D8D1EAC}" type="pres">
      <dgm:prSet presAssocID="{94ABB867-1A29-4D9D-B561-3270572FBEA6}" presName="textRect" presStyleLbl="revTx" presStyleIdx="1" presStyleCnt="5">
        <dgm:presLayoutVars>
          <dgm:chMax val="1"/>
          <dgm:chPref val="1"/>
        </dgm:presLayoutVars>
      </dgm:prSet>
      <dgm:spPr/>
      <dgm:t>
        <a:bodyPr/>
        <a:lstStyle/>
        <a:p>
          <a:endParaRPr lang="en-US"/>
        </a:p>
      </dgm:t>
    </dgm:pt>
    <dgm:pt modelId="{4BB39C9C-E294-4A7B-989E-6647AB7F2602}" type="pres">
      <dgm:prSet presAssocID="{718B4692-22F4-4188-B08A-084CADD28BDE}" presName="sibTrans" presStyleCnt="0"/>
      <dgm:spPr/>
    </dgm:pt>
    <dgm:pt modelId="{586A20F8-E64D-4546-89C2-66B3D2F04413}" type="pres">
      <dgm:prSet presAssocID="{05A8CCCC-45E3-4EB6-B024-E5F327600A79}" presName="compNode" presStyleCnt="0"/>
      <dgm:spPr/>
    </dgm:pt>
    <dgm:pt modelId="{3ADA41E3-DFC0-4DA2-9A71-BB775D9E8883}" type="pres">
      <dgm:prSet presAssocID="{05A8CCCC-45E3-4EB6-B024-E5F327600A79}"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House"/>
        </a:ext>
      </dgm:extLst>
    </dgm:pt>
    <dgm:pt modelId="{1B213723-2534-4A12-94F6-61949EC344AC}" type="pres">
      <dgm:prSet presAssocID="{05A8CCCC-45E3-4EB6-B024-E5F327600A79}" presName="spaceRect" presStyleCnt="0"/>
      <dgm:spPr/>
    </dgm:pt>
    <dgm:pt modelId="{FDC4052F-6BC9-4985-BCB1-95EFFC46F06F}" type="pres">
      <dgm:prSet presAssocID="{05A8CCCC-45E3-4EB6-B024-E5F327600A79}" presName="textRect" presStyleLbl="revTx" presStyleIdx="2" presStyleCnt="5">
        <dgm:presLayoutVars>
          <dgm:chMax val="1"/>
          <dgm:chPref val="1"/>
        </dgm:presLayoutVars>
      </dgm:prSet>
      <dgm:spPr/>
      <dgm:t>
        <a:bodyPr/>
        <a:lstStyle/>
        <a:p>
          <a:endParaRPr lang="en-US"/>
        </a:p>
      </dgm:t>
    </dgm:pt>
    <dgm:pt modelId="{99BB82C8-0017-4B4F-A578-7F30AB4D9E42}" type="pres">
      <dgm:prSet presAssocID="{7A218E5F-6590-4E69-92C8-3105E8B6084B}" presName="sibTrans" presStyleCnt="0"/>
      <dgm:spPr/>
    </dgm:pt>
    <dgm:pt modelId="{21A3E9EF-C370-4DA5-9DF8-3509EE7CCAA4}" type="pres">
      <dgm:prSet presAssocID="{FB42BD4E-8516-43CA-AA12-9BC9BD03CFBD}" presName="compNode" presStyleCnt="0"/>
      <dgm:spPr/>
    </dgm:pt>
    <dgm:pt modelId="{E088FE9B-ACA9-4E47-979C-0C03BC287584}" type="pres">
      <dgm:prSet presAssocID="{FB42BD4E-8516-43CA-AA12-9BC9BD03CFBD}"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Piggy Bank"/>
        </a:ext>
      </dgm:extLst>
    </dgm:pt>
    <dgm:pt modelId="{BD425EB2-4D5F-4E09-8BFA-EA91D06861A0}" type="pres">
      <dgm:prSet presAssocID="{FB42BD4E-8516-43CA-AA12-9BC9BD03CFBD}" presName="spaceRect" presStyleCnt="0"/>
      <dgm:spPr/>
    </dgm:pt>
    <dgm:pt modelId="{516057A5-BED2-4F03-99A6-B4BF0B925F3B}" type="pres">
      <dgm:prSet presAssocID="{FB42BD4E-8516-43CA-AA12-9BC9BD03CFBD}" presName="textRect" presStyleLbl="revTx" presStyleIdx="3" presStyleCnt="5">
        <dgm:presLayoutVars>
          <dgm:chMax val="1"/>
          <dgm:chPref val="1"/>
        </dgm:presLayoutVars>
      </dgm:prSet>
      <dgm:spPr/>
      <dgm:t>
        <a:bodyPr/>
        <a:lstStyle/>
        <a:p>
          <a:endParaRPr lang="en-US"/>
        </a:p>
      </dgm:t>
    </dgm:pt>
    <dgm:pt modelId="{BE16CE2D-185B-4D38-A64D-3C0A9F575FA1}" type="pres">
      <dgm:prSet presAssocID="{8DAD5190-41BD-4238-9B0D-E48B49C05995}" presName="sibTrans" presStyleCnt="0"/>
      <dgm:spPr/>
    </dgm:pt>
    <dgm:pt modelId="{9CF85995-F494-4805-B4D4-51F9358FDFA6}" type="pres">
      <dgm:prSet presAssocID="{83BB344E-6F20-4235-87D4-2EFEB54FCF84}" presName="compNode" presStyleCnt="0"/>
      <dgm:spPr/>
    </dgm:pt>
    <dgm:pt modelId="{5371F826-4E1C-4BA5-8E3B-BAE6EB919E1A}" type="pres">
      <dgm:prSet presAssocID="{83BB344E-6F20-4235-87D4-2EFEB54FCF8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Bank"/>
        </a:ext>
      </dgm:extLst>
    </dgm:pt>
    <dgm:pt modelId="{BB71C9FC-FF20-4CC3-938F-C83F6731594D}" type="pres">
      <dgm:prSet presAssocID="{83BB344E-6F20-4235-87D4-2EFEB54FCF84}" presName="spaceRect" presStyleCnt="0"/>
      <dgm:spPr/>
    </dgm:pt>
    <dgm:pt modelId="{19960CEC-D058-4AEA-B641-EF59B703561B}" type="pres">
      <dgm:prSet presAssocID="{83BB344E-6F20-4235-87D4-2EFEB54FCF84}" presName="textRect" presStyleLbl="revTx" presStyleIdx="4" presStyleCnt="5">
        <dgm:presLayoutVars>
          <dgm:chMax val="1"/>
          <dgm:chPref val="1"/>
        </dgm:presLayoutVars>
      </dgm:prSet>
      <dgm:spPr/>
      <dgm:t>
        <a:bodyPr/>
        <a:lstStyle/>
        <a:p>
          <a:endParaRPr lang="en-US"/>
        </a:p>
      </dgm:t>
    </dgm:pt>
  </dgm:ptLst>
  <dgm:cxnLst>
    <dgm:cxn modelId="{05F9B671-5578-49FE-95B4-B787CB296766}" type="presOf" srcId="{94ABB867-1A29-4D9D-B561-3270572FBEA6}" destId="{B2835E4B-F965-4D91-ABCB-97C03D8D1EAC}" srcOrd="0" destOrd="0" presId="urn:microsoft.com/office/officeart/2018/2/layout/IconLabelList"/>
    <dgm:cxn modelId="{84C6469A-711A-4C22-B7A0-FF52C5F13699}" type="presOf" srcId="{83BB344E-6F20-4235-87D4-2EFEB54FCF84}" destId="{19960CEC-D058-4AEA-B641-EF59B703561B}" srcOrd="0" destOrd="0" presId="urn:microsoft.com/office/officeart/2018/2/layout/IconLabelList"/>
    <dgm:cxn modelId="{5467A9FB-0FDB-4108-B0BB-262A1A49B8DC}" type="presOf" srcId="{FB42BD4E-8516-43CA-AA12-9BC9BD03CFBD}" destId="{516057A5-BED2-4F03-99A6-B4BF0B925F3B}" srcOrd="0" destOrd="0" presId="urn:microsoft.com/office/officeart/2018/2/layout/IconLabelList"/>
    <dgm:cxn modelId="{7D068176-5CAA-4CFA-A4F9-C76D0E41A12E}" srcId="{30C43932-B101-434B-8761-55487F923A54}" destId="{82F3EA2C-F6A1-42C8-B921-230815B02ED1}" srcOrd="0" destOrd="0" parTransId="{35D0EE9E-5044-4750-937F-43F72ECF7085}" sibTransId="{4ABB492F-2FE0-4B02-8A71-33D81F49E6B5}"/>
    <dgm:cxn modelId="{2723C239-424F-4382-8996-441B0AA4097E}" srcId="{30C43932-B101-434B-8761-55487F923A54}" destId="{83BB344E-6F20-4235-87D4-2EFEB54FCF84}" srcOrd="4" destOrd="0" parTransId="{31518045-FF95-487F-96C4-EA3A497E29AA}" sibTransId="{5A1F12B9-7E23-44E2-B210-EE2738400A19}"/>
    <dgm:cxn modelId="{73DA709A-DA9A-4F6A-8EAD-0FD752951990}" type="presOf" srcId="{05A8CCCC-45E3-4EB6-B024-E5F327600A79}" destId="{FDC4052F-6BC9-4985-BCB1-95EFFC46F06F}" srcOrd="0" destOrd="0" presId="urn:microsoft.com/office/officeart/2018/2/layout/IconLabelList"/>
    <dgm:cxn modelId="{7853611A-42C9-4C11-90A8-50B144EAFB47}" srcId="{30C43932-B101-434B-8761-55487F923A54}" destId="{94ABB867-1A29-4D9D-B561-3270572FBEA6}" srcOrd="1" destOrd="0" parTransId="{B9705F92-C380-46BA-A689-BCE5835B5BC9}" sibTransId="{718B4692-22F4-4188-B08A-084CADD28BDE}"/>
    <dgm:cxn modelId="{F6BB208D-BFC0-4FC1-ADE4-9BCFA6CB5717}" type="presOf" srcId="{82F3EA2C-F6A1-42C8-B921-230815B02ED1}" destId="{24C2BDE6-11FE-4ADE-A220-C460624C3D3D}" srcOrd="0" destOrd="0" presId="urn:microsoft.com/office/officeart/2018/2/layout/IconLabelList"/>
    <dgm:cxn modelId="{7B081F41-CAA8-4AC8-9DDD-8459A8C123C3}" type="presOf" srcId="{30C43932-B101-434B-8761-55487F923A54}" destId="{EAF16310-2272-49E1-A52F-1983E5F3B414}" srcOrd="0" destOrd="0" presId="urn:microsoft.com/office/officeart/2018/2/layout/IconLabelList"/>
    <dgm:cxn modelId="{3C088227-B6E4-4ED6-B735-EC2AEE03895B}" srcId="{30C43932-B101-434B-8761-55487F923A54}" destId="{05A8CCCC-45E3-4EB6-B024-E5F327600A79}" srcOrd="2" destOrd="0" parTransId="{751E4066-622B-4E0F-8770-3505176DBF54}" sibTransId="{7A218E5F-6590-4E69-92C8-3105E8B6084B}"/>
    <dgm:cxn modelId="{D8BF917F-42F8-4741-AA32-C8B8D4E0CE31}" srcId="{30C43932-B101-434B-8761-55487F923A54}" destId="{FB42BD4E-8516-43CA-AA12-9BC9BD03CFBD}" srcOrd="3" destOrd="0" parTransId="{32C512FE-4D8D-41A1-9CDA-8A0233E59ED3}" sibTransId="{8DAD5190-41BD-4238-9B0D-E48B49C05995}"/>
    <dgm:cxn modelId="{D75AF3FC-ACE2-4AEF-88E9-F9A799E68BB3}" type="presParOf" srcId="{EAF16310-2272-49E1-A52F-1983E5F3B414}" destId="{7A591F2C-B640-4EE0-AC80-50AC08A4478B}" srcOrd="0" destOrd="0" presId="urn:microsoft.com/office/officeart/2018/2/layout/IconLabelList"/>
    <dgm:cxn modelId="{96661C4F-28C6-4D27-87F6-2242542C57E7}" type="presParOf" srcId="{7A591F2C-B640-4EE0-AC80-50AC08A4478B}" destId="{878CEDAE-7A4E-459E-95B3-0957DC0FE54A}" srcOrd="0" destOrd="0" presId="urn:microsoft.com/office/officeart/2018/2/layout/IconLabelList"/>
    <dgm:cxn modelId="{285B78BB-EC98-4C2E-A6E6-85F2F66961A6}" type="presParOf" srcId="{7A591F2C-B640-4EE0-AC80-50AC08A4478B}" destId="{85AD7E12-BDA3-47DA-B874-5F86705261CF}" srcOrd="1" destOrd="0" presId="urn:microsoft.com/office/officeart/2018/2/layout/IconLabelList"/>
    <dgm:cxn modelId="{57DEABD8-6FB2-4755-9D80-40A218C20679}" type="presParOf" srcId="{7A591F2C-B640-4EE0-AC80-50AC08A4478B}" destId="{24C2BDE6-11FE-4ADE-A220-C460624C3D3D}" srcOrd="2" destOrd="0" presId="urn:microsoft.com/office/officeart/2018/2/layout/IconLabelList"/>
    <dgm:cxn modelId="{15A0A76F-6C8A-4751-A208-96901B866BDF}" type="presParOf" srcId="{EAF16310-2272-49E1-A52F-1983E5F3B414}" destId="{2C74878A-3E0F-4727-9F24-D5BF11432FD1}" srcOrd="1" destOrd="0" presId="urn:microsoft.com/office/officeart/2018/2/layout/IconLabelList"/>
    <dgm:cxn modelId="{A1561D80-F897-49C9-B899-CB5C1CE02DD7}" type="presParOf" srcId="{EAF16310-2272-49E1-A52F-1983E5F3B414}" destId="{004AA23A-7B9F-4EFF-A9C8-612D03326E79}" srcOrd="2" destOrd="0" presId="urn:microsoft.com/office/officeart/2018/2/layout/IconLabelList"/>
    <dgm:cxn modelId="{04B10BE7-182A-49F2-9316-5CB948A1E842}" type="presParOf" srcId="{004AA23A-7B9F-4EFF-A9C8-612D03326E79}" destId="{1C16EDA0-2C5F-4CE5-9247-614ED52CD28B}" srcOrd="0" destOrd="0" presId="urn:microsoft.com/office/officeart/2018/2/layout/IconLabelList"/>
    <dgm:cxn modelId="{D0F3E3F6-4BA5-49F0-BBFE-7A87A65E3138}" type="presParOf" srcId="{004AA23A-7B9F-4EFF-A9C8-612D03326E79}" destId="{FEF07A62-7A0E-4F0B-8647-21794B77063B}" srcOrd="1" destOrd="0" presId="urn:microsoft.com/office/officeart/2018/2/layout/IconLabelList"/>
    <dgm:cxn modelId="{72EAE24D-34C7-4C0D-B53F-C585E970E1C6}" type="presParOf" srcId="{004AA23A-7B9F-4EFF-A9C8-612D03326E79}" destId="{B2835E4B-F965-4D91-ABCB-97C03D8D1EAC}" srcOrd="2" destOrd="0" presId="urn:microsoft.com/office/officeart/2018/2/layout/IconLabelList"/>
    <dgm:cxn modelId="{F606FA31-4F52-4A0E-AD13-DB9653BE8A4C}" type="presParOf" srcId="{EAF16310-2272-49E1-A52F-1983E5F3B414}" destId="{4BB39C9C-E294-4A7B-989E-6647AB7F2602}" srcOrd="3" destOrd="0" presId="urn:microsoft.com/office/officeart/2018/2/layout/IconLabelList"/>
    <dgm:cxn modelId="{DBCF230A-6FF3-4C6C-BF82-CB961DBBB8B8}" type="presParOf" srcId="{EAF16310-2272-49E1-A52F-1983E5F3B414}" destId="{586A20F8-E64D-4546-89C2-66B3D2F04413}" srcOrd="4" destOrd="0" presId="urn:microsoft.com/office/officeart/2018/2/layout/IconLabelList"/>
    <dgm:cxn modelId="{3C4761E6-C277-43E7-A536-841336DE41B7}" type="presParOf" srcId="{586A20F8-E64D-4546-89C2-66B3D2F04413}" destId="{3ADA41E3-DFC0-4DA2-9A71-BB775D9E8883}" srcOrd="0" destOrd="0" presId="urn:microsoft.com/office/officeart/2018/2/layout/IconLabelList"/>
    <dgm:cxn modelId="{D1EEA3F8-7D87-4611-960F-2EE0F5BC51AD}" type="presParOf" srcId="{586A20F8-E64D-4546-89C2-66B3D2F04413}" destId="{1B213723-2534-4A12-94F6-61949EC344AC}" srcOrd="1" destOrd="0" presId="urn:microsoft.com/office/officeart/2018/2/layout/IconLabelList"/>
    <dgm:cxn modelId="{8056E126-FA51-4444-A727-69B4933BCDA2}" type="presParOf" srcId="{586A20F8-E64D-4546-89C2-66B3D2F04413}" destId="{FDC4052F-6BC9-4985-BCB1-95EFFC46F06F}" srcOrd="2" destOrd="0" presId="urn:microsoft.com/office/officeart/2018/2/layout/IconLabelList"/>
    <dgm:cxn modelId="{585C5653-8CB8-4E2A-9AE7-F40715FE6C01}" type="presParOf" srcId="{EAF16310-2272-49E1-A52F-1983E5F3B414}" destId="{99BB82C8-0017-4B4F-A578-7F30AB4D9E42}" srcOrd="5" destOrd="0" presId="urn:microsoft.com/office/officeart/2018/2/layout/IconLabelList"/>
    <dgm:cxn modelId="{AC71D7C2-2670-4E6B-B66E-7F905F69BE6F}" type="presParOf" srcId="{EAF16310-2272-49E1-A52F-1983E5F3B414}" destId="{21A3E9EF-C370-4DA5-9DF8-3509EE7CCAA4}" srcOrd="6" destOrd="0" presId="urn:microsoft.com/office/officeart/2018/2/layout/IconLabelList"/>
    <dgm:cxn modelId="{B04B09FF-9FE5-47CD-8B0F-9042DC215C7F}" type="presParOf" srcId="{21A3E9EF-C370-4DA5-9DF8-3509EE7CCAA4}" destId="{E088FE9B-ACA9-4E47-979C-0C03BC287584}" srcOrd="0" destOrd="0" presId="urn:microsoft.com/office/officeart/2018/2/layout/IconLabelList"/>
    <dgm:cxn modelId="{A631F0F1-0C37-4A5A-B8A2-A91F5693C00D}" type="presParOf" srcId="{21A3E9EF-C370-4DA5-9DF8-3509EE7CCAA4}" destId="{BD425EB2-4D5F-4E09-8BFA-EA91D06861A0}" srcOrd="1" destOrd="0" presId="urn:microsoft.com/office/officeart/2018/2/layout/IconLabelList"/>
    <dgm:cxn modelId="{500E999B-9EE2-4D11-B6EF-270C373ABF24}" type="presParOf" srcId="{21A3E9EF-C370-4DA5-9DF8-3509EE7CCAA4}" destId="{516057A5-BED2-4F03-99A6-B4BF0B925F3B}" srcOrd="2" destOrd="0" presId="urn:microsoft.com/office/officeart/2018/2/layout/IconLabelList"/>
    <dgm:cxn modelId="{B9CAA13E-BB60-4EFB-BAB1-05D9E89DF0DC}" type="presParOf" srcId="{EAF16310-2272-49E1-A52F-1983E5F3B414}" destId="{BE16CE2D-185B-4D38-A64D-3C0A9F575FA1}" srcOrd="7" destOrd="0" presId="urn:microsoft.com/office/officeart/2018/2/layout/IconLabelList"/>
    <dgm:cxn modelId="{1D6BB34C-F743-4EE0-9F70-C2D4CA66C6DE}" type="presParOf" srcId="{EAF16310-2272-49E1-A52F-1983E5F3B414}" destId="{9CF85995-F494-4805-B4D4-51F9358FDFA6}" srcOrd="8" destOrd="0" presId="urn:microsoft.com/office/officeart/2018/2/layout/IconLabelList"/>
    <dgm:cxn modelId="{0CADC560-5FBC-4882-85CD-5D0DEFE44C80}" type="presParOf" srcId="{9CF85995-F494-4805-B4D4-51F9358FDFA6}" destId="{5371F826-4E1C-4BA5-8E3B-BAE6EB919E1A}" srcOrd="0" destOrd="0" presId="urn:microsoft.com/office/officeart/2018/2/layout/IconLabelList"/>
    <dgm:cxn modelId="{10E0171B-1FEB-44CD-90D3-EC153D92438F}" type="presParOf" srcId="{9CF85995-F494-4805-B4D4-51F9358FDFA6}" destId="{BB71C9FC-FF20-4CC3-938F-C83F6731594D}" srcOrd="1" destOrd="0" presId="urn:microsoft.com/office/officeart/2018/2/layout/IconLabelList"/>
    <dgm:cxn modelId="{AEE6FF9B-3909-4C18-A86D-DFCFD864A106}" type="presParOf" srcId="{9CF85995-F494-4805-B4D4-51F9358FDFA6}" destId="{19960CEC-D058-4AEA-B641-EF59B703561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8CEDAE-7A4E-459E-95B3-0957DC0FE54A}">
      <dsp:nvSpPr>
        <dsp:cNvPr id="0" name=""/>
        <dsp:cNvSpPr/>
      </dsp:nvSpPr>
      <dsp:spPr>
        <a:xfrm>
          <a:off x="495799" y="653850"/>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C2BDE6-11FE-4ADE-A220-C460624C3D3D}">
      <dsp:nvSpPr>
        <dsp:cNvPr id="0" name=""/>
        <dsp:cNvSpPr/>
      </dsp:nvSpPr>
      <dsp:spPr>
        <a:xfrm>
          <a:off x="799" y="173389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pPr>
          <a:r>
            <a:rPr lang="en-GB" sz="1600" kern="1200"/>
            <a:t>Employment Support and Sick Pay Benefits</a:t>
          </a:r>
          <a:endParaRPr lang="en-US" sz="1600" kern="1200"/>
        </a:p>
      </dsp:txBody>
      <dsp:txXfrm>
        <a:off x="799" y="1733897"/>
        <a:ext cx="1800000" cy="720000"/>
      </dsp:txXfrm>
    </dsp:sp>
    <dsp:sp modelId="{1C16EDA0-2C5F-4CE5-9247-614ED52CD28B}">
      <dsp:nvSpPr>
        <dsp:cNvPr id="0" name=""/>
        <dsp:cNvSpPr/>
      </dsp:nvSpPr>
      <dsp:spPr>
        <a:xfrm>
          <a:off x="2610799" y="653850"/>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835E4B-F965-4D91-ABCB-97C03D8D1EAC}">
      <dsp:nvSpPr>
        <dsp:cNvPr id="0" name=""/>
        <dsp:cNvSpPr/>
      </dsp:nvSpPr>
      <dsp:spPr>
        <a:xfrm>
          <a:off x="2115799" y="173389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pPr>
          <a:r>
            <a:rPr lang="en-GB" sz="1600" kern="1200"/>
            <a:t>Self Employed Support</a:t>
          </a:r>
          <a:endParaRPr lang="en-US" sz="1600" kern="1200"/>
        </a:p>
      </dsp:txBody>
      <dsp:txXfrm>
        <a:off x="2115799" y="1733897"/>
        <a:ext cx="1800000" cy="720000"/>
      </dsp:txXfrm>
    </dsp:sp>
    <dsp:sp modelId="{3ADA41E3-DFC0-4DA2-9A71-BB775D9E8883}">
      <dsp:nvSpPr>
        <dsp:cNvPr id="0" name=""/>
        <dsp:cNvSpPr/>
      </dsp:nvSpPr>
      <dsp:spPr>
        <a:xfrm>
          <a:off x="4725799" y="653850"/>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DC4052F-6BC9-4985-BCB1-95EFFC46F06F}">
      <dsp:nvSpPr>
        <dsp:cNvPr id="0" name=""/>
        <dsp:cNvSpPr/>
      </dsp:nvSpPr>
      <dsp:spPr>
        <a:xfrm>
          <a:off x="4230799" y="173389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pPr>
          <a:r>
            <a:rPr lang="en-GB" sz="1600" kern="1200"/>
            <a:t>Mortgage and Rent Support</a:t>
          </a:r>
          <a:endParaRPr lang="en-US" sz="1600" kern="1200"/>
        </a:p>
      </dsp:txBody>
      <dsp:txXfrm>
        <a:off x="4230799" y="1733897"/>
        <a:ext cx="1800000" cy="720000"/>
      </dsp:txXfrm>
    </dsp:sp>
    <dsp:sp modelId="{E088FE9B-ACA9-4E47-979C-0C03BC287584}">
      <dsp:nvSpPr>
        <dsp:cNvPr id="0" name=""/>
        <dsp:cNvSpPr/>
      </dsp:nvSpPr>
      <dsp:spPr>
        <a:xfrm>
          <a:off x="6840800" y="653850"/>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6057A5-BED2-4F03-99A6-B4BF0B925F3B}">
      <dsp:nvSpPr>
        <dsp:cNvPr id="0" name=""/>
        <dsp:cNvSpPr/>
      </dsp:nvSpPr>
      <dsp:spPr>
        <a:xfrm>
          <a:off x="6345799" y="173389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pPr>
          <a:r>
            <a:rPr lang="en-GB" sz="1600" kern="1200"/>
            <a:t>Actions you can take now to protect your family financially</a:t>
          </a:r>
          <a:endParaRPr lang="en-US" sz="1600" kern="1200"/>
        </a:p>
      </dsp:txBody>
      <dsp:txXfrm>
        <a:off x="6345799" y="1733897"/>
        <a:ext cx="1800000" cy="720000"/>
      </dsp:txXfrm>
    </dsp:sp>
    <dsp:sp modelId="{5371F826-4E1C-4BA5-8E3B-BAE6EB919E1A}">
      <dsp:nvSpPr>
        <dsp:cNvPr id="0" name=""/>
        <dsp:cNvSpPr/>
      </dsp:nvSpPr>
      <dsp:spPr>
        <a:xfrm>
          <a:off x="8955800" y="653850"/>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960CEC-D058-4AEA-B641-EF59B703561B}">
      <dsp:nvSpPr>
        <dsp:cNvPr id="0" name=""/>
        <dsp:cNvSpPr/>
      </dsp:nvSpPr>
      <dsp:spPr>
        <a:xfrm>
          <a:off x="8460800" y="173389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pPr>
          <a:r>
            <a:rPr lang="en-GB" sz="1600" kern="1200"/>
            <a:t>Scottish Debt Solutions</a:t>
          </a:r>
          <a:endParaRPr lang="en-US" sz="1600" kern="1200"/>
        </a:p>
      </dsp:txBody>
      <dsp:txXfrm>
        <a:off x="8460800" y="1733897"/>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B8F2906-6CC4-48CF-B0F4-F05691FFAF49}"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32704531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8F2906-6CC4-48CF-B0F4-F05691FFAF49}"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198916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8F2906-6CC4-48CF-B0F4-F05691FFAF49}"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48701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8F2906-6CC4-48CF-B0F4-F05691FFAF49}"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237276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B8F2906-6CC4-48CF-B0F4-F05691FFAF49}"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8857211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B8F2906-6CC4-48CF-B0F4-F05691FFAF49}" type="datetimeFigureOut">
              <a:rPr lang="en-GB" smtClean="0"/>
              <a:t>02/04/2020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158973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B8F2906-6CC4-48CF-B0F4-F05691FFAF49}"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E263D9-677E-4E09-8BAD-0444EF26A71A}"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3706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8F2906-6CC4-48CF-B0F4-F05691FFAF49}" type="datetimeFigureOut">
              <a:rPr lang="en-GB" smtClean="0"/>
              <a:t>02/04/2020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160133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F2906-6CC4-48CF-B0F4-F05691FFAF49}" type="datetimeFigureOut">
              <a:rPr lang="en-GB" smtClean="0"/>
              <a:t>02/04/2020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107359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B8F2906-6CC4-48CF-B0F4-F05691FFAF49}" type="datetimeFigureOut">
              <a:rPr lang="en-GB" smtClean="0"/>
              <a:t>02/04/2020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60857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B8F2906-6CC4-48CF-B0F4-F05691FFAF49}" type="datetimeFigureOut">
              <a:rPr lang="en-GB" smtClean="0"/>
              <a:t>02/04/2020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62E263D9-677E-4E09-8BAD-0444EF26A71A}" type="slidenum">
              <a:rPr lang="en-GB" smtClean="0"/>
              <a:t>‹#›</a:t>
            </a:fld>
            <a:endParaRPr lang="en-GB"/>
          </a:p>
        </p:txBody>
      </p:sp>
    </p:spTree>
    <p:extLst>
      <p:ext uri="{BB962C8B-B14F-4D97-AF65-F5344CB8AC3E}">
        <p14:creationId xmlns:p14="http://schemas.microsoft.com/office/powerpoint/2010/main" val="134407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B8F2906-6CC4-48CF-B0F4-F05691FFAF49}" type="datetimeFigureOut">
              <a:rPr lang="en-GB" smtClean="0"/>
              <a:t>02/04/2020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2E263D9-677E-4E09-8BAD-0444EF26A71A}" type="slidenum">
              <a:rPr lang="en-GB" smtClean="0"/>
              <a:t>‹#›</a:t>
            </a:fld>
            <a:endParaRPr lang="en-GB"/>
          </a:p>
        </p:txBody>
      </p:sp>
    </p:spTree>
    <p:extLst>
      <p:ext uri="{BB962C8B-B14F-4D97-AF65-F5344CB8AC3E}">
        <p14:creationId xmlns:p14="http://schemas.microsoft.com/office/powerpoint/2010/main" val="258965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A9376-CD79-4729-835C-1DFDB2D0ADFB}"/>
              </a:ext>
            </a:extLst>
          </p:cNvPr>
          <p:cNvSpPr>
            <a:spLocks noGrp="1"/>
          </p:cNvSpPr>
          <p:nvPr>
            <p:ph type="ctrTitle"/>
          </p:nvPr>
        </p:nvSpPr>
        <p:spPr>
          <a:xfrm>
            <a:off x="806197" y="640080"/>
            <a:ext cx="5925310" cy="1645920"/>
          </a:xfrm>
        </p:spPr>
        <p:txBody>
          <a:bodyPr>
            <a:normAutofit/>
          </a:bodyPr>
          <a:lstStyle/>
          <a:p>
            <a:r>
              <a:rPr lang="en-GB" sz="2900"/>
              <a:t>H</a:t>
            </a:r>
            <a:r>
              <a:rPr lang="en-GB" sz="2900" cap="none"/>
              <a:t>ow to protect yourself financially from the impact of Coronavirus</a:t>
            </a:r>
            <a:endParaRPr lang="en-GB" sz="2900"/>
          </a:p>
        </p:txBody>
      </p:sp>
      <p:sp>
        <p:nvSpPr>
          <p:cNvPr id="3" name="Subtitle 2">
            <a:extLst>
              <a:ext uri="{FF2B5EF4-FFF2-40B4-BE49-F238E27FC236}">
                <a16:creationId xmlns:a16="http://schemas.microsoft.com/office/drawing/2014/main" id="{1B7DA9EA-6778-4A03-BFE8-69B510DE6767}"/>
              </a:ext>
            </a:extLst>
          </p:cNvPr>
          <p:cNvSpPr>
            <a:spLocks noGrp="1"/>
          </p:cNvSpPr>
          <p:nvPr>
            <p:ph type="subTitle" idx="1"/>
          </p:nvPr>
        </p:nvSpPr>
        <p:spPr>
          <a:xfrm>
            <a:off x="806198" y="2605879"/>
            <a:ext cx="5925310" cy="1404146"/>
          </a:xfrm>
        </p:spPr>
        <p:txBody>
          <a:bodyPr>
            <a:normAutofit/>
          </a:bodyPr>
          <a:lstStyle/>
          <a:p>
            <a:pPr>
              <a:lnSpc>
                <a:spcPct val="90000"/>
              </a:lnSpc>
            </a:pPr>
            <a:r>
              <a:rPr lang="en-GB" dirty="0"/>
              <a:t>Peter Pollock, Managing Director</a:t>
            </a:r>
          </a:p>
          <a:p>
            <a:pPr>
              <a:lnSpc>
                <a:spcPct val="90000"/>
              </a:lnSpc>
            </a:pPr>
            <a:r>
              <a:rPr lang="en-GB" dirty="0"/>
              <a:t>Debt Advisory Services (Scotland) Ltd</a:t>
            </a:r>
          </a:p>
          <a:p>
            <a:pPr>
              <a:lnSpc>
                <a:spcPct val="90000"/>
              </a:lnSpc>
            </a:pPr>
            <a:r>
              <a:rPr lang="en-GB" dirty="0"/>
              <a:t>The Mortgage Advice Service (Scotland) Ltd</a:t>
            </a:r>
          </a:p>
          <a:p>
            <a:pPr>
              <a:lnSpc>
                <a:spcPct val="90000"/>
              </a:lnSpc>
            </a:pPr>
            <a:endParaRPr lang="en-GB" dirty="0"/>
          </a:p>
        </p:txBody>
      </p:sp>
      <p:sp>
        <p:nvSpPr>
          <p:cNvPr id="1030" name="Rectangle 191">
            <a:extLst>
              <a:ext uri="{FF2B5EF4-FFF2-40B4-BE49-F238E27FC236}">
                <a16:creationId xmlns:a16="http://schemas.microsoft.com/office/drawing/2014/main" id="{C9CF3D34-29D7-4174-91B7-7394213F81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640080"/>
            <a:ext cx="4017265"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Rectangle 192">
            <a:extLst>
              <a:ext uri="{FF2B5EF4-FFF2-40B4-BE49-F238E27FC236}">
                <a16:creationId xmlns:a16="http://schemas.microsoft.com/office/drawing/2014/main" id="{483A02EC-953D-4FA3-AC0D-C720D553935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1" y="802767"/>
            <a:ext cx="368503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The Mortgage Advice Service Logo">
            <a:extLst>
              <a:ext uri="{FF2B5EF4-FFF2-40B4-BE49-F238E27FC236}">
                <a16:creationId xmlns:a16="http://schemas.microsoft.com/office/drawing/2014/main" id="{43DEF70A-3979-49AE-8871-5DBF84D57B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20811" y="4138755"/>
            <a:ext cx="3044952" cy="67272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B25D36A-9834-4AB4-A82A-611D1B64E90C}"/>
              </a:ext>
            </a:extLst>
          </p:cNvPr>
          <p:cNvPicPr>
            <a:picLocks noChangeAspect="1"/>
          </p:cNvPicPr>
          <p:nvPr/>
        </p:nvPicPr>
        <p:blipFill>
          <a:blip r:embed="rId3"/>
          <a:stretch>
            <a:fillRect/>
          </a:stretch>
        </p:blipFill>
        <p:spPr>
          <a:xfrm>
            <a:off x="8020811" y="1518859"/>
            <a:ext cx="3044952" cy="1735769"/>
          </a:xfrm>
          <a:prstGeom prst="rect">
            <a:avLst/>
          </a:prstGeom>
        </p:spPr>
      </p:pic>
      <p:sp>
        <p:nvSpPr>
          <p:cNvPr id="17" name="Subtitle 2">
            <a:extLst>
              <a:ext uri="{FF2B5EF4-FFF2-40B4-BE49-F238E27FC236}">
                <a16:creationId xmlns:a16="http://schemas.microsoft.com/office/drawing/2014/main" id="{507BFC80-F9CB-4640-937F-E6CEB4044085}"/>
              </a:ext>
            </a:extLst>
          </p:cNvPr>
          <p:cNvSpPr txBox="1">
            <a:spLocks/>
          </p:cNvSpPr>
          <p:nvPr/>
        </p:nvSpPr>
        <p:spPr>
          <a:xfrm>
            <a:off x="640080" y="4487881"/>
            <a:ext cx="5925310" cy="1941494"/>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l">
              <a:lnSpc>
                <a:spcPct val="90000"/>
              </a:lnSpc>
            </a:pPr>
            <a:r>
              <a:rPr lang="en-GB" dirty="0"/>
              <a:t>L:  Stewart Street, Milngavie, G62 6BW</a:t>
            </a:r>
          </a:p>
          <a:p>
            <a:pPr algn="l">
              <a:lnSpc>
                <a:spcPct val="90000"/>
              </a:lnSpc>
            </a:pPr>
            <a:r>
              <a:rPr lang="en-GB" dirty="0"/>
              <a:t>T:  0141 563 7240 / 0141 956 7756 / 0800 011 2322</a:t>
            </a:r>
          </a:p>
          <a:p>
            <a:pPr algn="l">
              <a:lnSpc>
                <a:spcPct val="90000"/>
              </a:lnSpc>
            </a:pPr>
            <a:r>
              <a:rPr lang="en-GB" dirty="0"/>
              <a:t>W: </a:t>
            </a:r>
            <a:r>
              <a:rPr lang="en-GB" u="sng" dirty="0"/>
              <a:t>www.debtadvisoryservicesscotland.co.uk</a:t>
            </a:r>
          </a:p>
          <a:p>
            <a:pPr algn="l">
              <a:lnSpc>
                <a:spcPct val="90000"/>
              </a:lnSpc>
            </a:pPr>
            <a:r>
              <a:rPr lang="en-GB" dirty="0"/>
              <a:t>e: </a:t>
            </a:r>
            <a:r>
              <a:rPr lang="en-GB" u="sng" dirty="0"/>
              <a:t>contact@thedebtadvisoryservicescotland.co.uk</a:t>
            </a:r>
          </a:p>
        </p:txBody>
      </p:sp>
    </p:spTree>
    <p:extLst>
      <p:ext uri="{BB962C8B-B14F-4D97-AF65-F5344CB8AC3E}">
        <p14:creationId xmlns:p14="http://schemas.microsoft.com/office/powerpoint/2010/main" val="346375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fade">
                                      <p:cBhvr>
                                        <p:cTn id="25" dur="500"/>
                                        <p:tgtEl>
                                          <p:spTgt spid="1030"/>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93"/>
                                        </p:tgtEl>
                                        <p:attrNameLst>
                                          <p:attrName>style.visibility</p:attrName>
                                        </p:attrNameLst>
                                      </p:cBhvr>
                                      <p:to>
                                        <p:strVal val="visible"/>
                                      </p:to>
                                    </p:set>
                                    <p:animEffect transition="in" filter="fade">
                                      <p:cBhvr>
                                        <p:cTn id="29" dur="500"/>
                                        <p:tgtEl>
                                          <p:spTgt spid="193"/>
                                        </p:tgtEl>
                                      </p:cBhvr>
                                    </p:animEffect>
                                  </p:childTnLst>
                                </p:cTn>
                              </p:par>
                            </p:childTnLst>
                          </p:cTn>
                        </p:par>
                        <p:par>
                          <p:cTn id="30" fill="hold">
                            <p:stCondLst>
                              <p:cond delay="2500"/>
                            </p:stCondLst>
                            <p:childTnLst>
                              <p:par>
                                <p:cTn id="31" presetID="10" presetClass="entr" presetSubtype="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par>
                          <p:cTn id="34" fill="hold">
                            <p:stCondLst>
                              <p:cond delay="3000"/>
                            </p:stCondLst>
                            <p:childTnLst>
                              <p:par>
                                <p:cTn id="35" presetID="10" presetClass="entr" presetSubtype="0" fill="hold" nodeType="afterEffect">
                                  <p:stCondLst>
                                    <p:cond delay="0"/>
                                  </p:stCondLst>
                                  <p:childTnLst>
                                    <p:set>
                                      <p:cBhvr>
                                        <p:cTn id="36" dur="1" fill="hold">
                                          <p:stCondLst>
                                            <p:cond delay="0"/>
                                          </p:stCondLst>
                                        </p:cTn>
                                        <p:tgtEl>
                                          <p:spTgt spid="1028"/>
                                        </p:tgtEl>
                                        <p:attrNameLst>
                                          <p:attrName>style.visibility</p:attrName>
                                        </p:attrNameLst>
                                      </p:cBhvr>
                                      <p:to>
                                        <p:strVal val="visible"/>
                                      </p:to>
                                    </p:set>
                                    <p:animEffect transition="in" filter="fade">
                                      <p:cBhvr>
                                        <p:cTn id="3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1030" grpId="0" animBg="1"/>
      <p:bldP spid="193" grpId="0" animBg="1"/>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Scottish debt solutions</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a:xfrm>
            <a:off x="2231136" y="2638045"/>
            <a:ext cx="7729728" cy="3255264"/>
          </a:xfrm>
        </p:spPr>
        <p:txBody>
          <a:bodyPr>
            <a:normAutofit/>
          </a:bodyPr>
          <a:lstStyle/>
          <a:p>
            <a:pPr marL="0" lvl="0" indent="0">
              <a:buNone/>
            </a:pPr>
            <a:r>
              <a:rPr lang="en-GB" dirty="0"/>
              <a:t>Range of debt solutions available:</a:t>
            </a:r>
          </a:p>
          <a:p>
            <a:pPr marL="0" lvl="0" indent="0">
              <a:buNone/>
            </a:pPr>
            <a:endParaRPr lang="en-GB" dirty="0"/>
          </a:p>
          <a:p>
            <a:pPr lvl="0"/>
            <a:r>
              <a:rPr lang="en-GB" dirty="0"/>
              <a:t>Trust Deeds</a:t>
            </a:r>
          </a:p>
          <a:p>
            <a:pPr lvl="0"/>
            <a:r>
              <a:rPr lang="en-GB" dirty="0"/>
              <a:t>Debt Repayment Plans</a:t>
            </a:r>
          </a:p>
          <a:p>
            <a:pPr lvl="0"/>
            <a:r>
              <a:rPr lang="en-GB" dirty="0"/>
              <a:t>Debt Arrangement Scheme</a:t>
            </a:r>
          </a:p>
          <a:p>
            <a:pPr lvl="0"/>
            <a:r>
              <a:rPr lang="en-GB" dirty="0"/>
              <a:t>Sequestration</a:t>
            </a:r>
          </a:p>
          <a:p>
            <a:pPr lvl="0"/>
            <a:r>
              <a:rPr lang="en-GB" dirty="0"/>
              <a:t>Consolidation mortgages and loans</a:t>
            </a:r>
          </a:p>
          <a:p>
            <a:pPr lvl="0"/>
            <a:endParaRPr lang="en-GB" dirty="0"/>
          </a:p>
        </p:txBody>
      </p:sp>
      <p:sp>
        <p:nvSpPr>
          <p:cNvPr id="4" name="Rectangle 3" descr="Bank">
            <a:extLst>
              <a:ext uri="{FF2B5EF4-FFF2-40B4-BE49-F238E27FC236}">
                <a16:creationId xmlns:a16="http://schemas.microsoft.com/office/drawing/2014/main" id="{CEDD35A6-924B-4CEE-B596-368AF124A0AB}"/>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Tree>
    <p:extLst>
      <p:ext uri="{BB962C8B-B14F-4D97-AF65-F5344CB8AC3E}">
        <p14:creationId xmlns:p14="http://schemas.microsoft.com/office/powerpoint/2010/main" val="43088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1"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par>
                          <p:cTn id="20" fill="hold">
                            <p:stCondLst>
                              <p:cond delay="2000"/>
                            </p:stCondLst>
                            <p:childTnLst>
                              <p:par>
                                <p:cTn id="21" presetID="10" presetClass="entr" presetSubtype="0" fill="hold" grpId="1"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par>
                          <p:cTn id="24" fill="hold">
                            <p:stCondLst>
                              <p:cond delay="2500"/>
                            </p:stCondLst>
                            <p:childTnLst>
                              <p:par>
                                <p:cTn id="25" presetID="10" presetClass="entr" presetSubtype="0" fill="hold" grpId="1"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par>
                          <p:cTn id="28" fill="hold">
                            <p:stCondLst>
                              <p:cond delay="3000"/>
                            </p:stCondLst>
                            <p:childTnLst>
                              <p:par>
                                <p:cTn id="29" presetID="10" presetClass="entr" presetSubtype="0" fill="hold" grpId="1"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par>
                          <p:cTn id="32" fill="hold">
                            <p:stCondLst>
                              <p:cond delay="3500"/>
                            </p:stCondLst>
                            <p:childTnLst>
                              <p:par>
                                <p:cTn id="33" presetID="10" presetClass="entr" presetSubtype="0" fill="hold" grpId="1"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par>
                          <p:cTn id="36" fill="hold">
                            <p:stCondLst>
                              <p:cond delay="4000"/>
                            </p:stCondLst>
                            <p:childTnLst>
                              <p:par>
                                <p:cTn id="37" presetID="10" presetClass="entr" presetSubtype="0" fill="hold" grpId="1"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9EADC-0CB4-454B-80F4-267942EA7E7C}"/>
              </a:ext>
            </a:extLst>
          </p:cNvPr>
          <p:cNvSpPr>
            <a:spLocks noGrp="1"/>
          </p:cNvSpPr>
          <p:nvPr>
            <p:ph type="ctrTitle"/>
          </p:nvPr>
        </p:nvSpPr>
        <p:spPr>
          <a:xfrm>
            <a:off x="1600200" y="204769"/>
            <a:ext cx="8991600" cy="1645920"/>
          </a:xfrm>
        </p:spPr>
        <p:txBody>
          <a:bodyPr/>
          <a:lstStyle/>
          <a:p>
            <a:r>
              <a:rPr lang="en-GB" dirty="0"/>
              <a:t>Further information</a:t>
            </a:r>
          </a:p>
        </p:txBody>
      </p:sp>
      <p:sp>
        <p:nvSpPr>
          <p:cNvPr id="3" name="Subtitle 2">
            <a:extLst>
              <a:ext uri="{FF2B5EF4-FFF2-40B4-BE49-F238E27FC236}">
                <a16:creationId xmlns:a16="http://schemas.microsoft.com/office/drawing/2014/main" id="{5FD6D14A-DA66-4CE4-AD78-CAC55660C5C6}"/>
              </a:ext>
            </a:extLst>
          </p:cNvPr>
          <p:cNvSpPr>
            <a:spLocks noGrp="1"/>
          </p:cNvSpPr>
          <p:nvPr>
            <p:ph type="subTitle" idx="1"/>
          </p:nvPr>
        </p:nvSpPr>
        <p:spPr>
          <a:xfrm>
            <a:off x="3283838" y="2015639"/>
            <a:ext cx="6801612" cy="2375385"/>
          </a:xfrm>
        </p:spPr>
        <p:txBody>
          <a:bodyPr/>
          <a:lstStyle/>
          <a:p>
            <a:pPr algn="l">
              <a:lnSpc>
                <a:spcPct val="90000"/>
              </a:lnSpc>
            </a:pPr>
            <a:r>
              <a:rPr lang="en-GB" dirty="0"/>
              <a:t>Debt Advisory Services (Scotland) Ltd</a:t>
            </a:r>
          </a:p>
          <a:p>
            <a:pPr algn="l">
              <a:lnSpc>
                <a:spcPct val="90000"/>
              </a:lnSpc>
            </a:pPr>
            <a:r>
              <a:rPr lang="en-GB" dirty="0"/>
              <a:t>L:  Stewart Street, Milngavie, G62 6BW</a:t>
            </a:r>
          </a:p>
          <a:p>
            <a:pPr algn="l">
              <a:lnSpc>
                <a:spcPct val="90000"/>
              </a:lnSpc>
            </a:pPr>
            <a:r>
              <a:rPr lang="en-GB" dirty="0"/>
              <a:t>T:  0141 563 7240 / 0141 956 7756 / 0800 011 2322</a:t>
            </a:r>
          </a:p>
          <a:p>
            <a:pPr algn="l">
              <a:lnSpc>
                <a:spcPct val="90000"/>
              </a:lnSpc>
            </a:pPr>
            <a:r>
              <a:rPr lang="en-GB" dirty="0"/>
              <a:t>W: </a:t>
            </a:r>
            <a:r>
              <a:rPr lang="en-GB" u="sng" dirty="0"/>
              <a:t>www.debtadvisoryservicesscotland.co.uk</a:t>
            </a:r>
          </a:p>
          <a:p>
            <a:pPr algn="l">
              <a:lnSpc>
                <a:spcPct val="90000"/>
              </a:lnSpc>
            </a:pPr>
            <a:r>
              <a:rPr lang="en-GB" dirty="0"/>
              <a:t>e: </a:t>
            </a:r>
            <a:r>
              <a:rPr lang="en-GB" u="sng" dirty="0"/>
              <a:t>contact@thedebtadvisoryservicescotland.co.uk</a:t>
            </a:r>
          </a:p>
          <a:p>
            <a:pPr algn="l">
              <a:lnSpc>
                <a:spcPct val="90000"/>
              </a:lnSpc>
            </a:pPr>
            <a:endParaRPr lang="en-GB" dirty="0"/>
          </a:p>
          <a:p>
            <a:endParaRPr lang="en-GB" dirty="0"/>
          </a:p>
        </p:txBody>
      </p:sp>
      <p:pic>
        <p:nvPicPr>
          <p:cNvPr id="6" name="Picture 4" descr="The Mortgage Advice Service Logo">
            <a:extLst>
              <a:ext uri="{FF2B5EF4-FFF2-40B4-BE49-F238E27FC236}">
                <a16:creationId xmlns:a16="http://schemas.microsoft.com/office/drawing/2014/main" id="{2E19AA45-619A-4ECD-9BCC-55AD9B9F240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2592" y="4864190"/>
            <a:ext cx="3044952" cy="67272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020C69EC-3EBB-45D9-8393-B50AB7336C08}"/>
              </a:ext>
            </a:extLst>
          </p:cNvPr>
          <p:cNvPicPr>
            <a:picLocks noChangeAspect="1"/>
          </p:cNvPicPr>
          <p:nvPr/>
        </p:nvPicPr>
        <p:blipFill>
          <a:blip r:embed="rId3"/>
          <a:stretch>
            <a:fillRect/>
          </a:stretch>
        </p:blipFill>
        <p:spPr>
          <a:xfrm>
            <a:off x="238886" y="2015640"/>
            <a:ext cx="3044952" cy="1735769"/>
          </a:xfrm>
          <a:prstGeom prst="rect">
            <a:avLst/>
          </a:prstGeom>
        </p:spPr>
      </p:pic>
      <p:sp>
        <p:nvSpPr>
          <p:cNvPr id="8" name="Subtitle 2">
            <a:extLst>
              <a:ext uri="{FF2B5EF4-FFF2-40B4-BE49-F238E27FC236}">
                <a16:creationId xmlns:a16="http://schemas.microsoft.com/office/drawing/2014/main" id="{8BF19DC8-2C97-45F5-B45A-9E66797203BA}"/>
              </a:ext>
            </a:extLst>
          </p:cNvPr>
          <p:cNvSpPr txBox="1">
            <a:spLocks/>
          </p:cNvSpPr>
          <p:nvPr/>
        </p:nvSpPr>
        <p:spPr>
          <a:xfrm>
            <a:off x="3217544" y="4861105"/>
            <a:ext cx="6801612" cy="1892120"/>
          </a:xfrm>
          <a:prstGeom prst="rect">
            <a:avLst/>
          </a:prstGeom>
          <a:noFill/>
        </p:spPr>
        <p:txBody>
          <a:bodyPr vert="horz" lIns="91440" tIns="45720" rIns="91440" bIns="45720" rtlCol="0">
            <a:normAutofit lnSpcReduction="10000"/>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algn="l">
              <a:lnSpc>
                <a:spcPct val="90000"/>
              </a:lnSpc>
            </a:pPr>
            <a:r>
              <a:rPr lang="en-GB" dirty="0"/>
              <a:t>The Mortgage Advice Service (Scotland) Ltd</a:t>
            </a:r>
          </a:p>
          <a:p>
            <a:pPr algn="l">
              <a:lnSpc>
                <a:spcPct val="90000"/>
              </a:lnSpc>
            </a:pPr>
            <a:r>
              <a:rPr lang="en-GB" dirty="0"/>
              <a:t>L:  Stewart Street, Milngavie, G62 6BW</a:t>
            </a:r>
          </a:p>
          <a:p>
            <a:pPr algn="l">
              <a:lnSpc>
                <a:spcPct val="90000"/>
              </a:lnSpc>
            </a:pPr>
            <a:r>
              <a:rPr lang="en-GB" dirty="0"/>
              <a:t>T:  0141 563 7240 / 0141 956 7756 / 0800 011 2322</a:t>
            </a:r>
          </a:p>
          <a:p>
            <a:pPr algn="l">
              <a:lnSpc>
                <a:spcPct val="90000"/>
              </a:lnSpc>
            </a:pPr>
            <a:r>
              <a:rPr lang="en-GB" dirty="0"/>
              <a:t>W: </a:t>
            </a:r>
            <a:r>
              <a:rPr lang="en-GB" u="sng" dirty="0"/>
              <a:t>www.themortgageadviceservice.co.uk</a:t>
            </a:r>
          </a:p>
          <a:p>
            <a:pPr algn="l">
              <a:lnSpc>
                <a:spcPct val="90000"/>
              </a:lnSpc>
            </a:pPr>
            <a:r>
              <a:rPr lang="en-GB" dirty="0"/>
              <a:t>e: </a:t>
            </a:r>
            <a:r>
              <a:rPr lang="en-GB" u="sng" dirty="0"/>
              <a:t>info@themortgageadviceservice.co.uk</a:t>
            </a:r>
            <a:endParaRPr lang="en-GB" dirty="0"/>
          </a:p>
          <a:p>
            <a:endParaRPr lang="en-GB" dirty="0"/>
          </a:p>
        </p:txBody>
      </p:sp>
    </p:spTree>
    <p:extLst>
      <p:ext uri="{BB962C8B-B14F-4D97-AF65-F5344CB8AC3E}">
        <p14:creationId xmlns:p14="http://schemas.microsoft.com/office/powerpoint/2010/main" val="3087438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par>
                          <p:cTn id="32" fill="hold">
                            <p:stCondLst>
                              <p:cond delay="2000"/>
                            </p:stCondLst>
                            <p:childTnLst>
                              <p:par>
                                <p:cTn id="33" presetID="10" presetClass="entr" presetSubtype="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6610D-F4F4-4FB6-AD56-E3C87BD4B99A}"/>
              </a:ext>
            </a:extLst>
          </p:cNvPr>
          <p:cNvSpPr>
            <a:spLocks noGrp="1"/>
          </p:cNvSpPr>
          <p:nvPr>
            <p:ph type="title"/>
          </p:nvPr>
        </p:nvSpPr>
        <p:spPr>
          <a:xfrm>
            <a:off x="2231136" y="964692"/>
            <a:ext cx="7729728" cy="1188720"/>
          </a:xfrm>
        </p:spPr>
        <p:txBody>
          <a:bodyPr>
            <a:normAutofit/>
          </a:bodyPr>
          <a:lstStyle/>
          <a:p>
            <a:r>
              <a:rPr lang="en-GB" dirty="0"/>
              <a:t>agenda</a:t>
            </a:r>
          </a:p>
        </p:txBody>
      </p:sp>
      <p:graphicFrame>
        <p:nvGraphicFramePr>
          <p:cNvPr id="5" name="Content Placeholder 2">
            <a:extLst>
              <a:ext uri="{FF2B5EF4-FFF2-40B4-BE49-F238E27FC236}">
                <a16:creationId xmlns:a16="http://schemas.microsoft.com/office/drawing/2014/main" id="{95F19BF4-0203-4D94-AE9D-C00E524348CB}"/>
              </a:ext>
            </a:extLst>
          </p:cNvPr>
          <p:cNvGraphicFramePr>
            <a:graphicFrameLocks noGrp="1"/>
          </p:cNvGraphicFramePr>
          <p:nvPr>
            <p:ph idx="1"/>
            <p:extLst>
              <p:ext uri="{D42A27DB-BD31-4B8C-83A1-F6EECF244321}">
                <p14:modId xmlns:p14="http://schemas.microsoft.com/office/powerpoint/2010/main" val="1749790981"/>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11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graphicEl>
                                              <a:dgm id="{878CEDAE-7A4E-459E-95B3-0957DC0FE54A}"/>
                                            </p:graphicEl>
                                          </p:spTgt>
                                        </p:tgtEl>
                                        <p:attrNameLst>
                                          <p:attrName>style.visibility</p:attrName>
                                        </p:attrNameLst>
                                      </p:cBhvr>
                                      <p:to>
                                        <p:strVal val="visible"/>
                                      </p:to>
                                    </p:set>
                                    <p:animEffect transition="in" filter="fade">
                                      <p:cBhvr>
                                        <p:cTn id="11" dur="500"/>
                                        <p:tgtEl>
                                          <p:spTgt spid="5">
                                            <p:graphicEl>
                                              <a:dgm id="{878CEDAE-7A4E-459E-95B3-0957DC0FE54A}"/>
                                            </p:graphic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5">
                                            <p:graphicEl>
                                              <a:dgm id="{24C2BDE6-11FE-4ADE-A220-C460624C3D3D}"/>
                                            </p:graphicEl>
                                          </p:spTgt>
                                        </p:tgtEl>
                                        <p:attrNameLst>
                                          <p:attrName>style.visibility</p:attrName>
                                        </p:attrNameLst>
                                      </p:cBhvr>
                                      <p:to>
                                        <p:strVal val="visible"/>
                                      </p:to>
                                    </p:set>
                                    <p:animEffect transition="in" filter="fade">
                                      <p:cBhvr>
                                        <p:cTn id="14" dur="500"/>
                                        <p:tgtEl>
                                          <p:spTgt spid="5">
                                            <p:graphicEl>
                                              <a:dgm id="{24C2BDE6-11FE-4ADE-A220-C460624C3D3D}"/>
                                            </p:graphic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5">
                                            <p:graphicEl>
                                              <a:dgm id="{1C16EDA0-2C5F-4CE5-9247-614ED52CD28B}"/>
                                            </p:graphicEl>
                                          </p:spTgt>
                                        </p:tgtEl>
                                        <p:attrNameLst>
                                          <p:attrName>style.visibility</p:attrName>
                                        </p:attrNameLst>
                                      </p:cBhvr>
                                      <p:to>
                                        <p:strVal val="visible"/>
                                      </p:to>
                                    </p:set>
                                    <p:animEffect transition="in" filter="fade">
                                      <p:cBhvr>
                                        <p:cTn id="18" dur="500"/>
                                        <p:tgtEl>
                                          <p:spTgt spid="5">
                                            <p:graphicEl>
                                              <a:dgm id="{1C16EDA0-2C5F-4CE5-9247-614ED52CD28B}"/>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graphicEl>
                                              <a:dgm id="{B2835E4B-F965-4D91-ABCB-97C03D8D1EAC}"/>
                                            </p:graphicEl>
                                          </p:spTgt>
                                        </p:tgtEl>
                                        <p:attrNameLst>
                                          <p:attrName>style.visibility</p:attrName>
                                        </p:attrNameLst>
                                      </p:cBhvr>
                                      <p:to>
                                        <p:strVal val="visible"/>
                                      </p:to>
                                    </p:set>
                                    <p:animEffect transition="in" filter="fade">
                                      <p:cBhvr>
                                        <p:cTn id="21" dur="500"/>
                                        <p:tgtEl>
                                          <p:spTgt spid="5">
                                            <p:graphicEl>
                                              <a:dgm id="{B2835E4B-F965-4D91-ABCB-97C03D8D1EAC}"/>
                                            </p:graphicEl>
                                          </p:spTgt>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5">
                                            <p:graphicEl>
                                              <a:dgm id="{3ADA41E3-DFC0-4DA2-9A71-BB775D9E8883}"/>
                                            </p:graphicEl>
                                          </p:spTgt>
                                        </p:tgtEl>
                                        <p:attrNameLst>
                                          <p:attrName>style.visibility</p:attrName>
                                        </p:attrNameLst>
                                      </p:cBhvr>
                                      <p:to>
                                        <p:strVal val="visible"/>
                                      </p:to>
                                    </p:set>
                                    <p:animEffect transition="in" filter="fade">
                                      <p:cBhvr>
                                        <p:cTn id="25" dur="500"/>
                                        <p:tgtEl>
                                          <p:spTgt spid="5">
                                            <p:graphicEl>
                                              <a:dgm id="{3ADA41E3-DFC0-4DA2-9A71-BB775D9E8883}"/>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graphicEl>
                                              <a:dgm id="{FDC4052F-6BC9-4985-BCB1-95EFFC46F06F}"/>
                                            </p:graphicEl>
                                          </p:spTgt>
                                        </p:tgtEl>
                                        <p:attrNameLst>
                                          <p:attrName>style.visibility</p:attrName>
                                        </p:attrNameLst>
                                      </p:cBhvr>
                                      <p:to>
                                        <p:strVal val="visible"/>
                                      </p:to>
                                    </p:set>
                                    <p:animEffect transition="in" filter="fade">
                                      <p:cBhvr>
                                        <p:cTn id="28" dur="500"/>
                                        <p:tgtEl>
                                          <p:spTgt spid="5">
                                            <p:graphicEl>
                                              <a:dgm id="{FDC4052F-6BC9-4985-BCB1-95EFFC46F06F}"/>
                                            </p:graphicEl>
                                          </p:spTgt>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5">
                                            <p:graphicEl>
                                              <a:dgm id="{E088FE9B-ACA9-4E47-979C-0C03BC287584}"/>
                                            </p:graphicEl>
                                          </p:spTgt>
                                        </p:tgtEl>
                                        <p:attrNameLst>
                                          <p:attrName>style.visibility</p:attrName>
                                        </p:attrNameLst>
                                      </p:cBhvr>
                                      <p:to>
                                        <p:strVal val="visible"/>
                                      </p:to>
                                    </p:set>
                                    <p:animEffect transition="in" filter="fade">
                                      <p:cBhvr>
                                        <p:cTn id="32" dur="500"/>
                                        <p:tgtEl>
                                          <p:spTgt spid="5">
                                            <p:graphicEl>
                                              <a:dgm id="{E088FE9B-ACA9-4E47-979C-0C03BC287584}"/>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graphicEl>
                                              <a:dgm id="{516057A5-BED2-4F03-99A6-B4BF0B925F3B}"/>
                                            </p:graphicEl>
                                          </p:spTgt>
                                        </p:tgtEl>
                                        <p:attrNameLst>
                                          <p:attrName>style.visibility</p:attrName>
                                        </p:attrNameLst>
                                      </p:cBhvr>
                                      <p:to>
                                        <p:strVal val="visible"/>
                                      </p:to>
                                    </p:set>
                                    <p:animEffect transition="in" filter="fade">
                                      <p:cBhvr>
                                        <p:cTn id="35" dur="500"/>
                                        <p:tgtEl>
                                          <p:spTgt spid="5">
                                            <p:graphicEl>
                                              <a:dgm id="{516057A5-BED2-4F03-99A6-B4BF0B925F3B}"/>
                                            </p:graphicEl>
                                          </p:spTgt>
                                        </p:tgtEl>
                                      </p:cBhvr>
                                    </p:animEffect>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5">
                                            <p:graphicEl>
                                              <a:dgm id="{5371F826-4E1C-4BA5-8E3B-BAE6EB919E1A}"/>
                                            </p:graphicEl>
                                          </p:spTgt>
                                        </p:tgtEl>
                                        <p:attrNameLst>
                                          <p:attrName>style.visibility</p:attrName>
                                        </p:attrNameLst>
                                      </p:cBhvr>
                                      <p:to>
                                        <p:strVal val="visible"/>
                                      </p:to>
                                    </p:set>
                                    <p:animEffect transition="in" filter="fade">
                                      <p:cBhvr>
                                        <p:cTn id="39" dur="500"/>
                                        <p:tgtEl>
                                          <p:spTgt spid="5">
                                            <p:graphicEl>
                                              <a:dgm id="{5371F826-4E1C-4BA5-8E3B-BAE6EB919E1A}"/>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
                                            <p:graphicEl>
                                              <a:dgm id="{19960CEC-D058-4AEA-B641-EF59B703561B}"/>
                                            </p:graphicEl>
                                          </p:spTgt>
                                        </p:tgtEl>
                                        <p:attrNameLst>
                                          <p:attrName>style.visibility</p:attrName>
                                        </p:attrNameLst>
                                      </p:cBhvr>
                                      <p:to>
                                        <p:strVal val="visible"/>
                                      </p:to>
                                    </p:set>
                                    <p:animEffect transition="in" filter="fade">
                                      <p:cBhvr>
                                        <p:cTn id="42" dur="500"/>
                                        <p:tgtEl>
                                          <p:spTgt spid="5">
                                            <p:graphicEl>
                                              <a:dgm id="{19960CEC-D058-4AEA-B641-EF59B703561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Employment Support</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p:txBody>
          <a:bodyPr/>
          <a:lstStyle/>
          <a:p>
            <a:pPr marL="0" indent="0">
              <a:buNone/>
            </a:pPr>
            <a:r>
              <a:rPr lang="en-GB" dirty="0"/>
              <a:t>If your employer tells you not to come into work or reduces your working hours because of coronavirus there are several support measures in place:</a:t>
            </a:r>
          </a:p>
          <a:p>
            <a:pPr marL="0" indent="0">
              <a:buNone/>
            </a:pPr>
            <a:endParaRPr lang="en-GB" dirty="0"/>
          </a:p>
          <a:p>
            <a:r>
              <a:rPr lang="en-GB" dirty="0"/>
              <a:t>Government support of up to 80% Salaries to a maximum of £2,500</a:t>
            </a:r>
          </a:p>
          <a:p>
            <a:r>
              <a:rPr lang="en-GB" dirty="0"/>
              <a:t>Amount based on February pay</a:t>
            </a:r>
          </a:p>
          <a:p>
            <a:r>
              <a:rPr lang="en-GB" dirty="0"/>
              <a:t>Hopes to be available by end of April, backdated until 1st March</a:t>
            </a:r>
          </a:p>
          <a:p>
            <a:endParaRPr lang="en-GB" dirty="0"/>
          </a:p>
        </p:txBody>
      </p:sp>
      <p:sp>
        <p:nvSpPr>
          <p:cNvPr id="5" name="Rectangle 4" descr="Stethoscope">
            <a:extLst>
              <a:ext uri="{FF2B5EF4-FFF2-40B4-BE49-F238E27FC236}">
                <a16:creationId xmlns:a16="http://schemas.microsoft.com/office/drawing/2014/main" id="{418D77D9-B2A6-4177-86ED-7288812D5216}"/>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6438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Statutory Sick Pay</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p:txBody>
          <a:bodyPr>
            <a:normAutofit/>
          </a:bodyPr>
          <a:lstStyle/>
          <a:p>
            <a:pPr marL="0" indent="0">
              <a:buNone/>
            </a:pPr>
            <a:r>
              <a:rPr lang="en-GB" dirty="0"/>
              <a:t>If you have the Coronavirus or if you have had to self-isolate, you will be entitled to claim SSP.</a:t>
            </a:r>
          </a:p>
          <a:p>
            <a:pPr marL="0" indent="0">
              <a:buNone/>
            </a:pPr>
            <a:endParaRPr lang="en-GB" dirty="0"/>
          </a:p>
          <a:p>
            <a:pPr lvl="0"/>
            <a:r>
              <a:rPr lang="en-US" dirty="0"/>
              <a:t>Temporarily, SSP will be paid from day one for people who have caught the virus rather than from day 4 which is currently the case</a:t>
            </a:r>
            <a:endParaRPr lang="en-GB" dirty="0"/>
          </a:p>
          <a:p>
            <a:pPr lvl="0"/>
            <a:r>
              <a:rPr lang="en-US" dirty="0"/>
              <a:t>If you're employed but your earnings are too low to claim SSP, you may be able to claim Universal Credit</a:t>
            </a:r>
            <a:endParaRPr lang="en-GB" dirty="0"/>
          </a:p>
          <a:p>
            <a:pPr lvl="0"/>
            <a:r>
              <a:rPr lang="en-US" dirty="0"/>
              <a:t>An increase of £1,000 for the next twelve months will apply to both the Universal basic allowance and Working Tax Credits</a:t>
            </a:r>
            <a:endParaRPr lang="en-GB" dirty="0"/>
          </a:p>
        </p:txBody>
      </p:sp>
      <p:sp>
        <p:nvSpPr>
          <p:cNvPr id="5" name="Rectangle 4" descr="Stethoscope">
            <a:extLst>
              <a:ext uri="{FF2B5EF4-FFF2-40B4-BE49-F238E27FC236}">
                <a16:creationId xmlns:a16="http://schemas.microsoft.com/office/drawing/2014/main" id="{0B3E0DDF-D860-4C43-9BF3-9D6A2CB489D1}"/>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25340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Self employed support</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p:txBody>
          <a:bodyPr>
            <a:normAutofit fontScale="92500" lnSpcReduction="20000"/>
          </a:bodyPr>
          <a:lstStyle/>
          <a:p>
            <a:pPr marL="0" indent="0">
              <a:buNone/>
            </a:pPr>
            <a:r>
              <a:rPr lang="en-GB" dirty="0"/>
              <a:t>Currently, if you are self-employed, a contractor, or work on a freelance basis, your rights to sick pay are much more limited.</a:t>
            </a:r>
          </a:p>
          <a:p>
            <a:pPr marL="0" indent="0">
              <a:buNone/>
            </a:pPr>
            <a:endParaRPr lang="en-GB" dirty="0"/>
          </a:p>
          <a:p>
            <a:pPr lvl="0"/>
            <a:r>
              <a:rPr lang="en-GB" dirty="0"/>
              <a:t>Self-Assessment tax returns will be suspended until January 2021</a:t>
            </a:r>
          </a:p>
          <a:p>
            <a:pPr lvl="0"/>
            <a:r>
              <a:rPr lang="en-GB" dirty="0"/>
              <a:t>If due to the Coronavirus you are unable to work and if you have made adequate National Insurance Contributions, you may be able to claim the new Employment and Support Allowance or make a claim under Universal Credits</a:t>
            </a:r>
          </a:p>
          <a:p>
            <a:pPr lvl="0"/>
            <a:r>
              <a:rPr lang="en-GB" dirty="0"/>
              <a:t>If you claim Universal Credit, the minimum income floor will be temporarily abolished</a:t>
            </a:r>
          </a:p>
          <a:p>
            <a:pPr lvl="0"/>
            <a:r>
              <a:rPr lang="en-GB" dirty="0"/>
              <a:t>In addition to the Government announcing grants and business rates support banks will be offering loans to small and medium-sized businesses</a:t>
            </a:r>
          </a:p>
        </p:txBody>
      </p:sp>
      <p:sp>
        <p:nvSpPr>
          <p:cNvPr id="4" name="Rectangle 3" descr="User">
            <a:extLst>
              <a:ext uri="{FF2B5EF4-FFF2-40B4-BE49-F238E27FC236}">
                <a16:creationId xmlns:a16="http://schemas.microsoft.com/office/drawing/2014/main" id="{01A81D25-4E81-4898-A20A-AF776967E734}"/>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3377811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Mortgage and rent support</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p:txBody>
          <a:bodyPr>
            <a:normAutofit/>
          </a:bodyPr>
          <a:lstStyle/>
          <a:p>
            <a:pPr marL="0" indent="0">
              <a:buNone/>
            </a:pPr>
            <a:r>
              <a:rPr lang="en-GB" dirty="0"/>
              <a:t>You may find your mortgage or rent payments hard to cover if you're faced with a sudden drop in income.</a:t>
            </a:r>
          </a:p>
          <a:p>
            <a:pPr lvl="0"/>
            <a:r>
              <a:rPr lang="en-US" dirty="0"/>
              <a:t>You can apply for a mortgage repayment holiday</a:t>
            </a:r>
            <a:endParaRPr lang="en-GB" dirty="0"/>
          </a:p>
          <a:p>
            <a:pPr lvl="0"/>
            <a:r>
              <a:rPr lang="en-US" dirty="0"/>
              <a:t>This is a short-term measure lasting up to 3 months</a:t>
            </a:r>
            <a:endParaRPr lang="en-GB" dirty="0"/>
          </a:p>
          <a:p>
            <a:pPr lvl="0"/>
            <a:r>
              <a:rPr lang="en-US" dirty="0"/>
              <a:t>Mortgage balance will increase due to the interest being accrued</a:t>
            </a:r>
            <a:endParaRPr lang="en-GB" dirty="0"/>
          </a:p>
          <a:p>
            <a:pPr lvl="0"/>
            <a:r>
              <a:rPr lang="en-US" dirty="0"/>
              <a:t>Will be assessed on an individual case basis </a:t>
            </a:r>
            <a:endParaRPr lang="en-GB" dirty="0"/>
          </a:p>
          <a:p>
            <a:pPr lvl="0"/>
            <a:r>
              <a:rPr lang="en-US" dirty="0"/>
              <a:t>Available to those not currently in arrears</a:t>
            </a:r>
            <a:endParaRPr lang="en-GB" dirty="0"/>
          </a:p>
          <a:p>
            <a:pPr lvl="0"/>
            <a:r>
              <a:rPr lang="en-US" dirty="0"/>
              <a:t>Those currently in arrears may have to consider other options</a:t>
            </a:r>
            <a:endParaRPr lang="en-GB" dirty="0"/>
          </a:p>
        </p:txBody>
      </p:sp>
      <p:sp>
        <p:nvSpPr>
          <p:cNvPr id="4" name="Rectangle 3" descr="House">
            <a:extLst>
              <a:ext uri="{FF2B5EF4-FFF2-40B4-BE49-F238E27FC236}">
                <a16:creationId xmlns:a16="http://schemas.microsoft.com/office/drawing/2014/main" id="{D3274997-23E4-4DE0-9F06-145C67784623}"/>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61367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Help for the residential renter</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a:xfrm>
            <a:off x="2231136" y="2638044"/>
            <a:ext cx="7729728" cy="3981831"/>
          </a:xfrm>
        </p:spPr>
        <p:txBody>
          <a:bodyPr>
            <a:normAutofit lnSpcReduction="10000"/>
          </a:bodyPr>
          <a:lstStyle/>
          <a:p>
            <a:pPr lvl="0"/>
            <a:r>
              <a:rPr lang="en-GB" dirty="0"/>
              <a:t>The Mortgage payment holiday has now been extended to include landlords with buy-to-let mortgages who allow tenants who are experiencing financial difficulties to pause their rent payments for up to three months.</a:t>
            </a:r>
          </a:p>
          <a:p>
            <a:pPr lvl="0"/>
            <a:r>
              <a:rPr lang="en-GB" dirty="0"/>
              <a:t>It says if landlords allow tenants to pause their rent payments, both parties will be expected to work together to establish an affordable repayment plan at the end of the three-month period</a:t>
            </a:r>
          </a:p>
          <a:p>
            <a:pPr lvl="0"/>
            <a:r>
              <a:rPr lang="en-GB" dirty="0"/>
              <a:t>The reforms mean landlords won’t be able to start proceedings to evict social or private tenants for at least three months</a:t>
            </a:r>
          </a:p>
          <a:p>
            <a:pPr lvl="0"/>
            <a:r>
              <a:rPr lang="en-GB" dirty="0"/>
              <a:t>In Scotland, a landlord will only be able to start proceedings to evict you if you’ve been in arrears for six months in a row (up from three months currently)</a:t>
            </a:r>
          </a:p>
          <a:p>
            <a:pPr lvl="0"/>
            <a:r>
              <a:rPr lang="en-GB" dirty="0"/>
              <a:t>Beyond the three-month point, you’ll be expected to work with your landlord to establish an affordable repayment plan</a:t>
            </a:r>
          </a:p>
          <a:p>
            <a:pPr lvl="0"/>
            <a:endParaRPr lang="en-GB" dirty="0"/>
          </a:p>
        </p:txBody>
      </p:sp>
      <p:sp>
        <p:nvSpPr>
          <p:cNvPr id="5" name="Rectangle 4" descr="House">
            <a:extLst>
              <a:ext uri="{FF2B5EF4-FFF2-40B4-BE49-F238E27FC236}">
                <a16:creationId xmlns:a16="http://schemas.microsoft.com/office/drawing/2014/main" id="{8978CCEE-B06F-49A3-825E-CDCCFEA80C6C}"/>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88421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Actions you can take now to protect your family financially</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a:xfrm>
            <a:off x="2231136" y="2638044"/>
            <a:ext cx="7729728" cy="3981831"/>
          </a:xfrm>
        </p:spPr>
        <p:txBody>
          <a:bodyPr>
            <a:normAutofit/>
          </a:bodyPr>
          <a:lstStyle/>
          <a:p>
            <a:pPr marL="0" lvl="0" indent="0">
              <a:buNone/>
            </a:pPr>
            <a:r>
              <a:rPr lang="en-GB" dirty="0"/>
              <a:t>If you think that you will struggle with your financial commitments and you are worried about cash flow, you could consider some of the following actions:</a:t>
            </a:r>
          </a:p>
          <a:p>
            <a:pPr lvl="0"/>
            <a:r>
              <a:rPr lang="en-US" dirty="0"/>
              <a:t>Check your insurance policies</a:t>
            </a:r>
            <a:endParaRPr lang="en-GB" dirty="0"/>
          </a:p>
          <a:p>
            <a:pPr lvl="0"/>
            <a:r>
              <a:rPr lang="en-US" dirty="0"/>
              <a:t>Pull all your facts and figures together</a:t>
            </a:r>
            <a:endParaRPr lang="en-GB" dirty="0"/>
          </a:p>
          <a:p>
            <a:r>
              <a:rPr lang="en-US" dirty="0"/>
              <a:t>Create a budget and reduce your regular outgoings</a:t>
            </a:r>
            <a:endParaRPr lang="en-GB" dirty="0"/>
          </a:p>
          <a:p>
            <a:r>
              <a:rPr lang="en-US" dirty="0"/>
              <a:t>Identify your Priority debts</a:t>
            </a:r>
            <a:endParaRPr lang="en-GB" dirty="0"/>
          </a:p>
          <a:p>
            <a:r>
              <a:rPr lang="en-US" dirty="0"/>
              <a:t>Talk to your creditors</a:t>
            </a:r>
            <a:endParaRPr lang="en-GB" dirty="0"/>
          </a:p>
          <a:p>
            <a:r>
              <a:rPr lang="en-US" dirty="0"/>
              <a:t>Reduce your credit card and loan repayments</a:t>
            </a:r>
            <a:endParaRPr lang="en-GB" dirty="0"/>
          </a:p>
          <a:p>
            <a:r>
              <a:rPr lang="en-US" dirty="0"/>
              <a:t>Use your savings</a:t>
            </a:r>
            <a:endParaRPr lang="en-GB" dirty="0"/>
          </a:p>
          <a:p>
            <a:r>
              <a:rPr lang="en-US" dirty="0"/>
              <a:t>Consolidate your debts by re-mortgaging</a:t>
            </a:r>
            <a:endParaRPr lang="en-GB" dirty="0"/>
          </a:p>
          <a:p>
            <a:pPr lvl="0"/>
            <a:endParaRPr lang="en-GB" dirty="0"/>
          </a:p>
        </p:txBody>
      </p:sp>
      <p:sp>
        <p:nvSpPr>
          <p:cNvPr id="4" name="Rectangle 3" descr="Piggy Bank">
            <a:extLst>
              <a:ext uri="{FF2B5EF4-FFF2-40B4-BE49-F238E27FC236}">
                <a16:creationId xmlns:a16="http://schemas.microsoft.com/office/drawing/2014/main" id="{79C06C65-02EA-4D5A-B7ED-145D6A9EF0A3}"/>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Tree>
    <p:extLst>
      <p:ext uri="{BB962C8B-B14F-4D97-AF65-F5344CB8AC3E}">
        <p14:creationId xmlns:p14="http://schemas.microsoft.com/office/powerpoint/2010/main" val="394232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B16E-FAB0-4ABC-B1C2-527FC0488742}"/>
              </a:ext>
            </a:extLst>
          </p:cNvPr>
          <p:cNvSpPr>
            <a:spLocks noGrp="1"/>
          </p:cNvSpPr>
          <p:nvPr>
            <p:ph type="title"/>
          </p:nvPr>
        </p:nvSpPr>
        <p:spPr/>
        <p:txBody>
          <a:bodyPr/>
          <a:lstStyle/>
          <a:p>
            <a:r>
              <a:rPr lang="en-GB" dirty="0"/>
              <a:t>Scottish debt solutions</a:t>
            </a:r>
          </a:p>
        </p:txBody>
      </p:sp>
      <p:sp>
        <p:nvSpPr>
          <p:cNvPr id="3" name="Content Placeholder 2">
            <a:extLst>
              <a:ext uri="{FF2B5EF4-FFF2-40B4-BE49-F238E27FC236}">
                <a16:creationId xmlns:a16="http://schemas.microsoft.com/office/drawing/2014/main" id="{AC41EB84-930E-4D67-A2A9-A4314F702194}"/>
              </a:ext>
            </a:extLst>
          </p:cNvPr>
          <p:cNvSpPr>
            <a:spLocks noGrp="1"/>
          </p:cNvSpPr>
          <p:nvPr>
            <p:ph idx="1"/>
          </p:nvPr>
        </p:nvSpPr>
        <p:spPr>
          <a:xfrm>
            <a:off x="2231136" y="2638044"/>
            <a:ext cx="7729728" cy="3162681"/>
          </a:xfrm>
        </p:spPr>
        <p:txBody>
          <a:bodyPr>
            <a:normAutofit/>
          </a:bodyPr>
          <a:lstStyle/>
          <a:p>
            <a:pPr marL="0" lvl="0" indent="0">
              <a:buNone/>
            </a:pPr>
            <a:r>
              <a:rPr lang="en-GB" dirty="0"/>
              <a:t>If you are already struggling with problem debt, you should seriously consider seeking advice from a qualified debt advisor who can provide a range of Scottish debt help services:</a:t>
            </a:r>
          </a:p>
          <a:p>
            <a:pPr marL="0" lvl="0" indent="0">
              <a:buNone/>
            </a:pPr>
            <a:endParaRPr lang="en-GB" dirty="0"/>
          </a:p>
          <a:p>
            <a:pPr lvl="0"/>
            <a:r>
              <a:rPr lang="en-GB" dirty="0"/>
              <a:t>Debt Advisory Services Scotland</a:t>
            </a:r>
          </a:p>
          <a:p>
            <a:pPr lvl="0"/>
            <a:r>
              <a:rPr lang="en-GB" dirty="0"/>
              <a:t>Citizens Advice Service</a:t>
            </a:r>
          </a:p>
          <a:p>
            <a:pPr lvl="0"/>
            <a:r>
              <a:rPr lang="en-GB" dirty="0"/>
              <a:t>Money Advice Service</a:t>
            </a:r>
          </a:p>
          <a:p>
            <a:pPr lvl="0"/>
            <a:endParaRPr lang="en-GB" dirty="0"/>
          </a:p>
        </p:txBody>
      </p:sp>
      <p:sp>
        <p:nvSpPr>
          <p:cNvPr id="4" name="Rectangle 3" descr="Bank">
            <a:extLst>
              <a:ext uri="{FF2B5EF4-FFF2-40B4-BE49-F238E27FC236}">
                <a16:creationId xmlns:a16="http://schemas.microsoft.com/office/drawing/2014/main" id="{6EAD64D8-7C58-4AEA-9D39-57F57D48C0D1}"/>
              </a:ext>
            </a:extLst>
          </p:cNvPr>
          <p:cNvSpPr/>
          <p:nvPr/>
        </p:nvSpPr>
        <p:spPr>
          <a:xfrm>
            <a:off x="5691000" y="0"/>
            <a:ext cx="810000" cy="810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a:blipFill>
          <a:ln>
            <a:noFill/>
          </a:ln>
        </p:spPr>
        <p:style>
          <a:lnRef idx="2">
            <a:scrgbClr r="0" g="0" b="0"/>
          </a:lnRef>
          <a:fillRef idx="1">
            <a:scrgbClr r="0" g="0" b="0"/>
          </a:fillRef>
          <a:effectRef idx="0">
            <a:schemeClr val="accent6">
              <a:hueOff val="0"/>
              <a:satOff val="0"/>
              <a:lumOff val="0"/>
              <a:alphaOff val="0"/>
            </a:schemeClr>
          </a:effectRef>
          <a:fontRef idx="minor">
            <a:schemeClr val="lt1"/>
          </a:fontRef>
        </p:style>
      </p:sp>
    </p:spTree>
    <p:extLst>
      <p:ext uri="{BB962C8B-B14F-4D97-AF65-F5344CB8AC3E}">
        <p14:creationId xmlns:p14="http://schemas.microsoft.com/office/powerpoint/2010/main" val="192563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53</TotalTime>
  <Words>792</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Parcel</vt:lpstr>
      <vt:lpstr>How to protect yourself financially from the impact of Coronavirus</vt:lpstr>
      <vt:lpstr>agenda</vt:lpstr>
      <vt:lpstr>Employment Support</vt:lpstr>
      <vt:lpstr>Statutory Sick Pay</vt:lpstr>
      <vt:lpstr>Self employed support</vt:lpstr>
      <vt:lpstr>Mortgage and rent support</vt:lpstr>
      <vt:lpstr>Help for the residential renter</vt:lpstr>
      <vt:lpstr>Actions you can take now to protect your family financially</vt:lpstr>
      <vt:lpstr>Scottish debt solutions</vt:lpstr>
      <vt:lpstr>Scottish debt solutions</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protect yourself financially from the impact of Coronavirus</dc:title>
  <dc:creator>Paddy Hastie</dc:creator>
  <cp:lastModifiedBy>Anne Macintosh</cp:lastModifiedBy>
  <cp:revision>7</cp:revision>
  <dcterms:created xsi:type="dcterms:W3CDTF">2020-03-24T18:05:07Z</dcterms:created>
  <dcterms:modified xsi:type="dcterms:W3CDTF">2020-04-02T10:56:55Z</dcterms:modified>
</cp:coreProperties>
</file>