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3" r:id="rId9"/>
    <p:sldId id="277" r:id="rId10"/>
    <p:sldId id="264" r:id="rId11"/>
    <p:sldId id="279" r:id="rId12"/>
    <p:sldId id="281" r:id="rId13"/>
    <p:sldId id="282" r:id="rId14"/>
    <p:sldId id="280" r:id="rId15"/>
    <p:sldId id="265" r:id="rId16"/>
    <p:sldId id="278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0"/>
    <p:restoredTop sz="94647"/>
  </p:normalViewPr>
  <p:slideViewPr>
    <p:cSldViewPr snapToGrid="0" snapToObjects="1" showGuides="1">
      <p:cViewPr varScale="1">
        <p:scale>
          <a:sx n="69" d="100"/>
          <a:sy n="69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C0A84-4585-CA4D-AF2A-40C5AB3B2A1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27329-586B-F145-B5F9-B4D6C67A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 </a:t>
            </a:r>
            <a:r>
              <a:rPr lang="mr-IN" dirty="0" smtClean="0"/>
              <a:t>–</a:t>
            </a:r>
            <a:r>
              <a:rPr lang="en-US" dirty="0" smtClean="0"/>
              <a:t> 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1911 invention</a:t>
            </a:r>
          </a:p>
          <a:p>
            <a:r>
              <a:rPr lang="en-US" dirty="0" smtClean="0"/>
              <a:t>1930 Wonder bread launches</a:t>
            </a:r>
            <a:r>
              <a:rPr lang="en-US" baseline="0" dirty="0" smtClean="0"/>
              <a:t> it into a national phenomena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top-level educational content to help direct them to a solution, like blog posts, social content,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ebooks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you want to show why your solutions in particular are the best fit. you’re nurturing a lead, building a relationship, and establishing trust between the audience and your brand.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nudge and that compelling call-to-action to get them to make a purchase decision. The right offer and content at this stage can have a dramatic impact on lifting your conversions.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Practical exercise </a:t>
            </a:r>
            <a:r>
              <a:rPr lang="mr-IN" dirty="0" smtClean="0"/>
              <a:t>–</a:t>
            </a:r>
            <a:r>
              <a:rPr lang="en-US" dirty="0" smtClean="0"/>
              <a:t> 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371381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050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AF317A9-2158-3847-B62B-C84B053A3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6267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D330F-4A0D-B049-9AF3-DE67150706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1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D6A0A-3434-6E49-BF4D-EA7651E03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705351" cy="52546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2A838-7520-534A-A1B0-422C89591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4673601" cy="5245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8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CC070-5DFA-5E44-BB18-77B3DF418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7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A5AB52-67C4-464D-B050-592A148A0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42136" cy="39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7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7DE07-EAD4-344A-8915-2315770C2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542137" cy="39752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4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904F-F154-C949-9AD7-385924294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8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72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85654EB-E6F8-A947-A42F-322DDAC4D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776F8-AD6B-EE4B-B1CE-3D8B62E0D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1718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FE002E-0E57-7347-AB15-FCFE1E7D01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37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C0BA3C-3463-B946-A861-0F86FF200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798EAC6-4302-D14B-9084-784E581FC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2B645-B825-8248-9805-D4C0F187DE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854" y="5773127"/>
            <a:ext cx="2908046" cy="54512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661B14-5B76-D64A-9668-B95A10AD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6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67DB4F-CF86-604D-AA83-BD9C6DE67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116C5-9FFB-5741-B84A-8CE0BA35F3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219" y="5773127"/>
            <a:ext cx="2908046" cy="545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1011395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7064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9E2F11-DF6A-8948-AB18-E2E2599260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8588" y="2477633"/>
            <a:ext cx="374525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615" y="-7199"/>
            <a:ext cx="7325907" cy="587801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6307191"/>
              <a:gd name="connsiteY0" fmla="*/ 12206 h 4323592"/>
              <a:gd name="connsiteX1" fmla="*/ 5867765 w 6307191"/>
              <a:gd name="connsiteY1" fmla="*/ 0 h 4323592"/>
              <a:gd name="connsiteX2" fmla="*/ 5873625 w 6307191"/>
              <a:gd name="connsiteY2" fmla="*/ 4323591 h 4323592"/>
              <a:gd name="connsiteX3" fmla="*/ 0 w 6307191"/>
              <a:gd name="connsiteY3" fmla="*/ 12206 h 4323592"/>
              <a:gd name="connsiteX0" fmla="*/ 0 w 7867049"/>
              <a:gd name="connsiteY0" fmla="*/ 12206 h 4323592"/>
              <a:gd name="connsiteX1" fmla="*/ 7320047 w 7867049"/>
              <a:gd name="connsiteY1" fmla="*/ 0 h 4323592"/>
              <a:gd name="connsiteX2" fmla="*/ 7325907 w 7867049"/>
              <a:gd name="connsiteY2" fmla="*/ 4323591 h 4323592"/>
              <a:gd name="connsiteX3" fmla="*/ 0 w 7867049"/>
              <a:gd name="connsiteY3" fmla="*/ 12206 h 4323592"/>
              <a:gd name="connsiteX0" fmla="*/ 0 w 7325907"/>
              <a:gd name="connsiteY0" fmla="*/ 12206 h 4323592"/>
              <a:gd name="connsiteX1" fmla="*/ 7320047 w 7325907"/>
              <a:gd name="connsiteY1" fmla="*/ 0 h 4323592"/>
              <a:gd name="connsiteX2" fmla="*/ 7325907 w 7325907"/>
              <a:gd name="connsiteY2" fmla="*/ 4323591 h 4323592"/>
              <a:gd name="connsiteX3" fmla="*/ 0 w 7325907"/>
              <a:gd name="connsiteY3" fmla="*/ 12206 h 4323592"/>
              <a:gd name="connsiteX0" fmla="*/ 37293 w 7363200"/>
              <a:gd name="connsiteY0" fmla="*/ 12206 h 4482392"/>
              <a:gd name="connsiteX1" fmla="*/ 7357340 w 7363200"/>
              <a:gd name="connsiteY1" fmla="*/ 0 h 4482392"/>
              <a:gd name="connsiteX2" fmla="*/ 7363200 w 7363200"/>
              <a:gd name="connsiteY2" fmla="*/ 4323591 h 4482392"/>
              <a:gd name="connsiteX3" fmla="*/ 4630276 w 7363200"/>
              <a:gd name="connsiteY3" fmla="*/ 3210118 h 4482392"/>
              <a:gd name="connsiteX4" fmla="*/ 37293 w 7363200"/>
              <a:gd name="connsiteY4" fmla="*/ 12206 h 4482392"/>
              <a:gd name="connsiteX0" fmla="*/ 907912 w 8773976"/>
              <a:gd name="connsiteY0" fmla="*/ 223743 h 4659398"/>
              <a:gd name="connsiteX1" fmla="*/ 8227959 w 8773976"/>
              <a:gd name="connsiteY1" fmla="*/ 211537 h 4659398"/>
              <a:gd name="connsiteX2" fmla="*/ 8233819 w 8773976"/>
              <a:gd name="connsiteY2" fmla="*/ 4535128 h 4659398"/>
              <a:gd name="connsiteX3" fmla="*/ 921211 w 8773976"/>
              <a:gd name="connsiteY3" fmla="*/ 3201218 h 4659398"/>
              <a:gd name="connsiteX4" fmla="*/ 907912 w 8773976"/>
              <a:gd name="connsiteY4" fmla="*/ 223743 h 4659398"/>
              <a:gd name="connsiteX0" fmla="*/ 907912 w 8233819"/>
              <a:gd name="connsiteY0" fmla="*/ 223743 h 4659398"/>
              <a:gd name="connsiteX1" fmla="*/ 8227959 w 8233819"/>
              <a:gd name="connsiteY1" fmla="*/ 211537 h 4659398"/>
              <a:gd name="connsiteX2" fmla="*/ 8233819 w 8233819"/>
              <a:gd name="connsiteY2" fmla="*/ 4535128 h 4659398"/>
              <a:gd name="connsiteX3" fmla="*/ 921211 w 8233819"/>
              <a:gd name="connsiteY3" fmla="*/ 3201218 h 4659398"/>
              <a:gd name="connsiteX4" fmla="*/ 907912 w 8233819"/>
              <a:gd name="connsiteY4" fmla="*/ 223743 h 4659398"/>
              <a:gd name="connsiteX0" fmla="*/ 907912 w 8233819"/>
              <a:gd name="connsiteY0" fmla="*/ 12206 h 4447861"/>
              <a:gd name="connsiteX1" fmla="*/ 8227959 w 8233819"/>
              <a:gd name="connsiteY1" fmla="*/ 0 h 4447861"/>
              <a:gd name="connsiteX2" fmla="*/ 8233819 w 8233819"/>
              <a:gd name="connsiteY2" fmla="*/ 4323591 h 4447861"/>
              <a:gd name="connsiteX3" fmla="*/ 921211 w 8233819"/>
              <a:gd name="connsiteY3" fmla="*/ 2989681 h 4447861"/>
              <a:gd name="connsiteX4" fmla="*/ 907912 w 8233819"/>
              <a:gd name="connsiteY4" fmla="*/ 12206 h 4447861"/>
              <a:gd name="connsiteX0" fmla="*/ 0 w 7325907"/>
              <a:gd name="connsiteY0" fmla="*/ 12206 h 4447861"/>
              <a:gd name="connsiteX1" fmla="*/ 7320047 w 7325907"/>
              <a:gd name="connsiteY1" fmla="*/ 0 h 4447861"/>
              <a:gd name="connsiteX2" fmla="*/ 7325907 w 7325907"/>
              <a:gd name="connsiteY2" fmla="*/ 4323591 h 4447861"/>
              <a:gd name="connsiteX3" fmla="*/ 13299 w 7325907"/>
              <a:gd name="connsiteY3" fmla="*/ 2989681 h 4447861"/>
              <a:gd name="connsiteX4" fmla="*/ 0 w 7325907"/>
              <a:gd name="connsiteY4" fmla="*/ 12206 h 4447861"/>
              <a:gd name="connsiteX0" fmla="*/ 0 w 7859234"/>
              <a:gd name="connsiteY0" fmla="*/ 12206 h 4334662"/>
              <a:gd name="connsiteX1" fmla="*/ 7320047 w 7859234"/>
              <a:gd name="connsiteY1" fmla="*/ 0 h 4334662"/>
              <a:gd name="connsiteX2" fmla="*/ 7325907 w 7859234"/>
              <a:gd name="connsiteY2" fmla="*/ 4323591 h 4334662"/>
              <a:gd name="connsiteX3" fmla="*/ 13299 w 7859234"/>
              <a:gd name="connsiteY3" fmla="*/ 2989681 h 4334662"/>
              <a:gd name="connsiteX4" fmla="*/ 0 w 7859234"/>
              <a:gd name="connsiteY4" fmla="*/ 12206 h 4334662"/>
              <a:gd name="connsiteX0" fmla="*/ 0 w 7903631"/>
              <a:gd name="connsiteY0" fmla="*/ 12206 h 4323642"/>
              <a:gd name="connsiteX1" fmla="*/ 7320047 w 7903631"/>
              <a:gd name="connsiteY1" fmla="*/ 0 h 4323642"/>
              <a:gd name="connsiteX2" fmla="*/ 7325907 w 7903631"/>
              <a:gd name="connsiteY2" fmla="*/ 4323591 h 4323642"/>
              <a:gd name="connsiteX3" fmla="*/ 13299 w 7903631"/>
              <a:gd name="connsiteY3" fmla="*/ 2989681 h 4323642"/>
              <a:gd name="connsiteX4" fmla="*/ 0 w 7903631"/>
              <a:gd name="connsiteY4" fmla="*/ 12206 h 4323642"/>
              <a:gd name="connsiteX0" fmla="*/ 0 w 8299784"/>
              <a:gd name="connsiteY0" fmla="*/ 12206 h 4323765"/>
              <a:gd name="connsiteX1" fmla="*/ 7320047 w 8299784"/>
              <a:gd name="connsiteY1" fmla="*/ 0 h 4323765"/>
              <a:gd name="connsiteX2" fmla="*/ 7325907 w 8299784"/>
              <a:gd name="connsiteY2" fmla="*/ 4323591 h 4323765"/>
              <a:gd name="connsiteX3" fmla="*/ 13299 w 8299784"/>
              <a:gd name="connsiteY3" fmla="*/ 2989681 h 4323765"/>
              <a:gd name="connsiteX4" fmla="*/ 0 w 8299784"/>
              <a:gd name="connsiteY4" fmla="*/ 12206 h 4323765"/>
              <a:gd name="connsiteX0" fmla="*/ 0 w 7325907"/>
              <a:gd name="connsiteY0" fmla="*/ 12206 h 4323765"/>
              <a:gd name="connsiteX1" fmla="*/ 7320047 w 7325907"/>
              <a:gd name="connsiteY1" fmla="*/ 0 h 4323765"/>
              <a:gd name="connsiteX2" fmla="*/ 7325907 w 7325907"/>
              <a:gd name="connsiteY2" fmla="*/ 4323591 h 4323765"/>
              <a:gd name="connsiteX3" fmla="*/ 13299 w 7325907"/>
              <a:gd name="connsiteY3" fmla="*/ 2989681 h 4323765"/>
              <a:gd name="connsiteX4" fmla="*/ 0 w 7325907"/>
              <a:gd name="connsiteY4" fmla="*/ 12206 h 432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907" h="4323765">
                <a:moveTo>
                  <a:pt x="0" y="12206"/>
                </a:moveTo>
                <a:lnTo>
                  <a:pt x="7320047" y="0"/>
                </a:lnTo>
                <a:cubicBezTo>
                  <a:pt x="7322000" y="1441197"/>
                  <a:pt x="7323954" y="2882394"/>
                  <a:pt x="7325907" y="4323591"/>
                </a:cubicBezTo>
                <a:cubicBezTo>
                  <a:pt x="5132243" y="4335778"/>
                  <a:pt x="1234283" y="3708245"/>
                  <a:pt x="13299" y="2989681"/>
                </a:cubicBezTo>
                <a:lnTo>
                  <a:pt x="0" y="12206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588" y="3052610"/>
            <a:ext cx="3745250" cy="727075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to go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E2978-2DD1-E244-A415-6A38AA8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5870597"/>
            <a:ext cx="2384646" cy="4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8" y="2265501"/>
            <a:ext cx="8567797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2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3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9" y="2265500"/>
            <a:ext cx="8545126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8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2pPr>
            <a:lvl3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28035-3EA1-914F-9623-D8230F3B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1"/>
            <a:ext cx="11106150" cy="9731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D6EC7-0EDA-5347-ACFF-2EB35861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850563"/>
            <a:ext cx="11106150" cy="39932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  <p:sldLayoutId id="2147483650" r:id="rId4"/>
    <p:sldLayoutId id="2147483657" r:id="rId5"/>
    <p:sldLayoutId id="2147483658" r:id="rId6"/>
    <p:sldLayoutId id="2147483659" r:id="rId7"/>
    <p:sldLayoutId id="2147483662" r:id="rId8"/>
    <p:sldLayoutId id="2147483670" r:id="rId9"/>
    <p:sldLayoutId id="2147483654" r:id="rId10"/>
    <p:sldLayoutId id="2147483655" r:id="rId11"/>
    <p:sldLayoutId id="2147483661" r:id="rId12"/>
    <p:sldLayoutId id="2147483656" r:id="rId13"/>
    <p:sldLayoutId id="2147483669" r:id="rId14"/>
    <p:sldLayoutId id="2147483668" r:id="rId15"/>
    <p:sldLayoutId id="2147483667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orient="horz" pos="340" userDrawn="1">
          <p15:clr>
            <a:srgbClr val="F26B43"/>
          </p15:clr>
        </p15:guide>
        <p15:guide id="16" pos="7336" userDrawn="1">
          <p15:clr>
            <a:srgbClr val="F26B43"/>
          </p15:clr>
        </p15:guide>
        <p15:guide id="17" orient="horz" pos="3980" userDrawn="1">
          <p15:clr>
            <a:srgbClr val="F26B43"/>
          </p15:clr>
        </p15:guide>
        <p15:guide id="18" pos="642" userDrawn="1">
          <p15:clr>
            <a:srgbClr val="F26B43"/>
          </p15:clr>
        </p15:guide>
        <p15:guide id="19" orient="horz" pos="3698" userDrawn="1">
          <p15:clr>
            <a:srgbClr val="F26B43"/>
          </p15:clr>
        </p15:guide>
        <p15:guide id="20" pos="73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ffers.hubspot.com/demo?hubs_signup-url=www.hubspot.com/products/marketing/landing-pages&amp;hubs_signup-cta=marketing-landing-bottom&amp;_ga=2.241594818.1196154555.1586170248-250294225.1584106547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marketinginstitute.com/2017/04/editorial-calendar-tools-templat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Ina Pabat-Stroe </a:t>
            </a:r>
            <a:r>
              <a:rPr lang="mr-IN" dirty="0" smtClean="0"/>
              <a:t>–</a:t>
            </a:r>
            <a:r>
              <a:rPr lang="en-GB" dirty="0" smtClean="0"/>
              <a:t> Biscotti Digital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6643" y="3375412"/>
            <a:ext cx="10232107" cy="727075"/>
          </a:xfrm>
        </p:spPr>
        <p:txBody>
          <a:bodyPr/>
          <a:lstStyle/>
          <a:p>
            <a:r>
              <a:rPr lang="en-GB" dirty="0" smtClean="0"/>
              <a:t>to attract, engage and covert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823" y="2741718"/>
            <a:ext cx="8909020" cy="629249"/>
          </a:xfrm>
        </p:spPr>
        <p:txBody>
          <a:bodyPr/>
          <a:lstStyle/>
          <a:p>
            <a:r>
              <a:rPr lang="en-GB" dirty="0" smtClean="0"/>
              <a:t>Create strategic online content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6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content, gated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Turn valuable content into lead magnets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1017826" y="2299306"/>
            <a:ext cx="5735397" cy="3949014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Ask visitors for email to download useful content</a:t>
            </a:r>
          </a:p>
          <a:p>
            <a:r>
              <a:rPr lang="en-GB" u="sng" dirty="0"/>
              <a:t> </a:t>
            </a:r>
            <a:r>
              <a:rPr lang="en-GB" u="sng" dirty="0" smtClean="0"/>
              <a:t>A </a:t>
            </a:r>
            <a:r>
              <a:rPr lang="en-GB" u="sng" dirty="0"/>
              <a:t>lead magnet is an irresistible offer</a:t>
            </a:r>
            <a:r>
              <a:rPr lang="en-GB" dirty="0"/>
              <a:t> that users can receive in exchange for specific contact information.</a:t>
            </a:r>
          </a:p>
          <a:p>
            <a:r>
              <a:rPr lang="en-GB" dirty="0"/>
              <a:t>Ideally, you want the lead magnet to be something that resonates with your target audience so you’re attracting qualified leads into your </a:t>
            </a:r>
            <a:r>
              <a:rPr lang="en-GB" dirty="0" smtClean="0"/>
              <a:t>system</a:t>
            </a:r>
            <a:r>
              <a:rPr lang="en-GB" dirty="0"/>
              <a:t>:</a:t>
            </a:r>
            <a:endParaRPr lang="en-GB" dirty="0" smtClean="0"/>
          </a:p>
          <a:p>
            <a:r>
              <a:rPr lang="en-GB" dirty="0" smtClean="0"/>
              <a:t>E-books, whitepapers, guides in .</a:t>
            </a:r>
            <a:r>
              <a:rPr lang="en-GB" dirty="0" err="1" smtClean="0"/>
              <a:t>pdf</a:t>
            </a:r>
            <a:r>
              <a:rPr lang="en-GB" dirty="0" smtClean="0"/>
              <a:t> shape</a:t>
            </a:r>
            <a:endParaRPr lang="en-GB" dirty="0"/>
          </a:p>
          <a:p>
            <a:pPr lvl="0"/>
            <a:endParaRPr lang="en-US" dirty="0"/>
          </a:p>
        </p:txBody>
      </p:sp>
      <p:pic>
        <p:nvPicPr>
          <p:cNvPr id="6" name="Picture 5" descr="Screen Shot 2020-04-07 at 13.45.12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2299306"/>
            <a:ext cx="5080000" cy="28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Easy to apply rules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6"/>
          </p:nvPr>
        </p:nvSpPr>
        <p:spPr>
          <a:xfrm>
            <a:off x="1019175" y="2447365"/>
            <a:ext cx="5734238" cy="315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/>
              <a:t>Social media marketing will give a blog post some traction, but SEO will give it longevity and unlimited potential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Three rules</a:t>
            </a:r>
          </a:p>
          <a:p>
            <a:pPr marL="0" lvl="0" indent="0">
              <a:buNone/>
            </a:pPr>
            <a:r>
              <a:rPr lang="en-US" dirty="0" smtClean="0"/>
              <a:t>1. Find the </a:t>
            </a:r>
            <a:r>
              <a:rPr lang="en-US" dirty="0"/>
              <a:t>best target keywords by performing </a:t>
            </a:r>
            <a:r>
              <a:rPr lang="en-US" dirty="0" smtClean="0"/>
              <a:t>research</a:t>
            </a:r>
          </a:p>
          <a:p>
            <a:pPr marL="0" lvl="0" indent="0">
              <a:buNone/>
            </a:pPr>
            <a:r>
              <a:rPr lang="en-US" dirty="0" smtClean="0"/>
              <a:t>2. Use on</a:t>
            </a:r>
            <a:r>
              <a:rPr lang="en-US" dirty="0"/>
              <a:t>-page </a:t>
            </a:r>
            <a:r>
              <a:rPr lang="en-US" dirty="0" smtClean="0"/>
              <a:t>SEO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3. Build </a:t>
            </a:r>
            <a:r>
              <a:rPr lang="en-US" dirty="0" smtClean="0"/>
              <a:t>backlinks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webaroo-shr_Xn8S8QU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18" y="2136926"/>
            <a:ext cx="5069082" cy="30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On-page SEO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Create on topic, relevant, well written copy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6"/>
          </p:nvPr>
        </p:nvSpPr>
        <p:spPr>
          <a:xfrm>
            <a:off x="1019175" y="2447365"/>
            <a:ext cx="4922796" cy="337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1. Your target keywords: H1 headline, URL and reasonably sprinkled in the text, images alt tags</a:t>
            </a:r>
          </a:p>
          <a:p>
            <a:pPr marL="0" indent="0">
              <a:buNone/>
            </a:pPr>
            <a:r>
              <a:rPr lang="en-US" dirty="0" smtClean="0"/>
              <a:t>2. Add internal and external links to relevant content</a:t>
            </a:r>
          </a:p>
          <a:p>
            <a:pPr marL="0" indent="0">
              <a:buNone/>
            </a:pPr>
            <a:r>
              <a:rPr lang="en-US" dirty="0" smtClean="0"/>
              <a:t>3. Break text with relevant subheadings</a:t>
            </a:r>
          </a:p>
          <a:p>
            <a:pPr marL="0" indent="0">
              <a:buNone/>
            </a:pPr>
            <a:r>
              <a:rPr lang="en-US" dirty="0" smtClean="0"/>
              <a:t>4. Stay on topic with the content and write a good quality paragraph at the beginning to summarize it.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3332" y="2262699"/>
            <a:ext cx="448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Grammarly</a:t>
            </a:r>
            <a:r>
              <a:rPr lang="en-US" dirty="0" smtClean="0"/>
              <a:t> to check on-page spelling</a:t>
            </a:r>
            <a:endParaRPr lang="en-US" dirty="0"/>
          </a:p>
        </p:txBody>
      </p:sp>
      <p:pic>
        <p:nvPicPr>
          <p:cNvPr id="4" name="Picture 3" descr="neonbrand-3GZNPBLImWc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10" y="2632031"/>
            <a:ext cx="4445589" cy="29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0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backlinks to boost SEO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Offer your useful content to others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6"/>
          </p:nvPr>
        </p:nvSpPr>
        <p:spPr>
          <a:xfrm>
            <a:off x="528150" y="1816429"/>
            <a:ext cx="5073443" cy="350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relevant sources linking back to your content</a:t>
            </a:r>
          </a:p>
          <a:p>
            <a:endParaRPr lang="en-US" dirty="0" smtClean="0"/>
          </a:p>
          <a:p>
            <a:r>
              <a:rPr lang="en-US" dirty="0" smtClean="0"/>
              <a:t>Backlink must come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t</a:t>
            </a:r>
            <a:r>
              <a:rPr lang="en-US" dirty="0" smtClean="0"/>
              <a:t>rusted</a:t>
            </a:r>
            <a:r>
              <a:rPr lang="en-US" dirty="0"/>
              <a:t>, </a:t>
            </a:r>
            <a:r>
              <a:rPr lang="en-US" dirty="0" smtClean="0"/>
              <a:t>authoritative websites that are </a:t>
            </a:r>
            <a:r>
              <a:rPr lang="en-US" dirty="0"/>
              <a:t>t</a:t>
            </a:r>
            <a:r>
              <a:rPr lang="en-US" dirty="0" smtClean="0"/>
              <a:t>opically </a:t>
            </a:r>
            <a:r>
              <a:rPr lang="en-US" dirty="0"/>
              <a:t>r</a:t>
            </a:r>
            <a:r>
              <a:rPr lang="en-US" dirty="0" smtClean="0"/>
              <a:t>elated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y</a:t>
            </a:r>
            <a:r>
              <a:rPr lang="en-US" dirty="0" smtClean="0"/>
              <a:t>our website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Make sure you create </a:t>
            </a:r>
            <a:r>
              <a:rPr lang="en-GB" dirty="0" smtClean="0"/>
              <a:t>valuable content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20-04-07 at 13.27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571" y="1772441"/>
            <a:ext cx="6196606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good quality piece of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Calls to </a:t>
            </a:r>
            <a:r>
              <a:rPr lang="en-US" dirty="0" smtClean="0"/>
              <a:t>action - Use them everywhere!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6739206" y="974583"/>
            <a:ext cx="4937684" cy="3461123"/>
          </a:xfrm>
        </p:spPr>
        <p:txBody>
          <a:bodyPr>
            <a:noAutofit/>
          </a:bodyPr>
          <a:lstStyle/>
          <a:p>
            <a:pPr algn="r"/>
            <a:r>
              <a:rPr lang="en-US" sz="1800" i="1" dirty="0" smtClean="0"/>
              <a:t>Subscribe!</a:t>
            </a:r>
          </a:p>
          <a:p>
            <a:pPr algn="r"/>
            <a:endParaRPr lang="en-US" sz="1800" i="1" dirty="0"/>
          </a:p>
          <a:p>
            <a:pPr algn="r"/>
            <a:r>
              <a:rPr lang="en-US" sz="1800" i="1" dirty="0" smtClean="0"/>
              <a:t>Further browse relevant content!</a:t>
            </a:r>
          </a:p>
          <a:p>
            <a:pPr algn="r"/>
            <a:endParaRPr lang="en-US" sz="1800" i="1" dirty="0"/>
          </a:p>
          <a:p>
            <a:pPr algn="r"/>
            <a:r>
              <a:rPr lang="en-US" sz="1800" i="1" dirty="0" smtClean="0"/>
              <a:t>Get in touch!</a:t>
            </a:r>
          </a:p>
          <a:p>
            <a:pPr algn="r"/>
            <a:endParaRPr lang="en-US" sz="1800" i="1" dirty="0"/>
          </a:p>
          <a:p>
            <a:pPr algn="r"/>
            <a:r>
              <a:rPr lang="en-US" sz="1800" i="1" dirty="0" smtClean="0"/>
              <a:t>Ask for a quote!</a:t>
            </a:r>
          </a:p>
          <a:p>
            <a:pPr algn="r"/>
            <a:endParaRPr lang="en-US" sz="1800" i="1" dirty="0"/>
          </a:p>
          <a:p>
            <a:pPr algn="r"/>
            <a:r>
              <a:rPr lang="en-US" sz="1800" i="1" dirty="0" smtClean="0"/>
              <a:t>Register here to download</a:t>
            </a:r>
          </a:p>
          <a:p>
            <a:pPr algn="r"/>
            <a:endParaRPr lang="en-US" sz="1800" i="1" dirty="0"/>
          </a:p>
          <a:p>
            <a:pPr algn="r"/>
            <a:r>
              <a:rPr lang="en-US" sz="1800" i="1" dirty="0" smtClean="0"/>
              <a:t>Order today</a:t>
            </a:r>
          </a:p>
          <a:p>
            <a:pPr algn="r"/>
            <a:endParaRPr lang="en-US" sz="1800" i="1" dirty="0"/>
          </a:p>
          <a:p>
            <a:pPr algn="r"/>
            <a:r>
              <a:rPr lang="en-US" sz="1800" i="1" dirty="0" smtClean="0"/>
              <a:t>Click here!</a:t>
            </a:r>
          </a:p>
          <a:p>
            <a:pPr algn="r"/>
            <a:endParaRPr lang="en-US" sz="1800" i="1" dirty="0"/>
          </a:p>
          <a:p>
            <a:pPr algn="r"/>
            <a:r>
              <a:rPr lang="en-US" sz="1800" i="1" dirty="0" smtClean="0"/>
              <a:t>Share with friends!</a:t>
            </a:r>
            <a:endParaRPr lang="en-US" sz="1800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29497" y="2337635"/>
            <a:ext cx="5835443" cy="346112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Catchy headline that contains target keywords</a:t>
            </a:r>
          </a:p>
          <a:p>
            <a:endParaRPr lang="en-US" dirty="0" smtClean="0"/>
          </a:p>
          <a:p>
            <a:r>
              <a:rPr lang="en-US" dirty="0" smtClean="0"/>
              <a:t>Brake copy into paragraphs by sub-headlines, images and calls to action</a:t>
            </a:r>
          </a:p>
          <a:p>
            <a:endParaRPr lang="en-US" dirty="0" smtClean="0"/>
          </a:p>
          <a:p>
            <a:r>
              <a:rPr lang="en-US" dirty="0" smtClean="0"/>
              <a:t>Offer content in various forms: video at the top, copy after, </a:t>
            </a:r>
            <a:r>
              <a:rPr lang="en-US" dirty="0" err="1" smtClean="0"/>
              <a:t>infographics</a:t>
            </a:r>
            <a:r>
              <a:rPr lang="en-US" dirty="0" smtClean="0"/>
              <a:t>, supporting images and banners, downloadable </a:t>
            </a:r>
            <a:r>
              <a:rPr lang="en-US" dirty="0" err="1" smtClean="0"/>
              <a:t>pdfs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 useful content suggestions</a:t>
            </a:r>
          </a:p>
          <a:p>
            <a:endParaRPr lang="en-US" dirty="0" smtClean="0"/>
          </a:p>
          <a:p>
            <a:r>
              <a:rPr lang="en-US" dirty="0" smtClean="0"/>
              <a:t>Encourage social shares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98" y="487166"/>
            <a:ext cx="11148740" cy="487396"/>
          </a:xfrm>
        </p:spPr>
        <p:txBody>
          <a:bodyPr/>
          <a:lstStyle/>
          <a:p>
            <a:r>
              <a:rPr lang="en-US" dirty="0" smtClean="0"/>
              <a:t>Monitor your 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Monthly analyze your traffic volume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9" y="1660739"/>
            <a:ext cx="5993528" cy="4183532"/>
          </a:xfrm>
        </p:spPr>
        <p:txBody>
          <a:bodyPr>
            <a:noAutofit/>
          </a:bodyPr>
          <a:lstStyle/>
          <a:p>
            <a:r>
              <a:rPr lang="en-GB" sz="1800" dirty="0" smtClean="0"/>
              <a:t>Use a free dashboard like </a:t>
            </a:r>
            <a:r>
              <a:rPr lang="en-GB" sz="1800" dirty="0" err="1" smtClean="0"/>
              <a:t>Databox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Google </a:t>
            </a:r>
            <a:r>
              <a:rPr lang="en-GB" sz="1800" dirty="0"/>
              <a:t>Analytics: </a:t>
            </a:r>
          </a:p>
          <a:p>
            <a:r>
              <a:rPr lang="en-GB" sz="1800" dirty="0"/>
              <a:t>To see most read pages on your website open Google Analytics and navigate to </a:t>
            </a:r>
            <a:r>
              <a:rPr lang="en-GB" sz="1800" b="1" dirty="0" err="1"/>
              <a:t>Behavior</a:t>
            </a:r>
            <a:r>
              <a:rPr lang="en-GB" sz="1800" dirty="0"/>
              <a:t> -&gt; </a:t>
            </a:r>
            <a:r>
              <a:rPr lang="en-GB" sz="1800" b="1" dirty="0"/>
              <a:t>Site Content</a:t>
            </a:r>
            <a:r>
              <a:rPr lang="en-GB" sz="1800" dirty="0"/>
              <a:t> -&gt; </a:t>
            </a:r>
            <a:r>
              <a:rPr lang="en-GB" sz="1800" b="1" dirty="0"/>
              <a:t>All Pages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/>
              <a:t>To see website traffic sources, open Google Analytics and navigate to </a:t>
            </a:r>
            <a:r>
              <a:rPr lang="en-GB" sz="1800" b="1" dirty="0"/>
              <a:t>Acquisition -&gt;All </a:t>
            </a:r>
            <a:r>
              <a:rPr lang="en-GB" sz="1800" b="1" dirty="0" smtClean="0"/>
              <a:t>Traffic</a:t>
            </a:r>
          </a:p>
          <a:p>
            <a:endParaRPr lang="en-GB" sz="1800" b="1" dirty="0"/>
          </a:p>
          <a:p>
            <a:r>
              <a:rPr lang="en-GB" sz="1800" dirty="0" smtClean="0"/>
              <a:t>Social channels insights</a:t>
            </a:r>
            <a:endParaRPr lang="en-GB" sz="1800" dirty="0"/>
          </a:p>
          <a:p>
            <a:endParaRPr lang="en-US" sz="1800" dirty="0"/>
          </a:p>
        </p:txBody>
      </p:sp>
      <p:pic>
        <p:nvPicPr>
          <p:cNvPr id="6" name="Picture 5" descr="Screen Shot 2020-04-06 at 13.07.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300" y="207595"/>
            <a:ext cx="4610189" cy="2511889"/>
          </a:xfrm>
          <a:prstGeom prst="rect">
            <a:avLst/>
          </a:prstGeom>
        </p:spPr>
      </p:pic>
      <p:pic>
        <p:nvPicPr>
          <p:cNvPr id="7" name="Picture 6" descr="top-pages-orig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5" y="2993406"/>
            <a:ext cx="4653244" cy="2645688"/>
          </a:xfrm>
          <a:prstGeom prst="rect">
            <a:avLst/>
          </a:prstGeom>
        </p:spPr>
      </p:pic>
      <p:pic>
        <p:nvPicPr>
          <p:cNvPr id="8" name="Picture 7" descr="kh-google-analytics-acquisitions-overview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18" y="4223380"/>
            <a:ext cx="3187127" cy="24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best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 few ethical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8" y="1911604"/>
            <a:ext cx="5953685" cy="4079808"/>
          </a:xfrm>
        </p:spPr>
        <p:txBody>
          <a:bodyPr>
            <a:normAutofit/>
          </a:bodyPr>
          <a:lstStyle/>
          <a:p>
            <a:r>
              <a:rPr lang="en-GB" dirty="0" smtClean="0"/>
              <a:t>Keep your content original</a:t>
            </a:r>
          </a:p>
          <a:p>
            <a:endParaRPr lang="en-GB" dirty="0"/>
          </a:p>
          <a:p>
            <a:r>
              <a:rPr lang="en-GB" dirty="0" smtClean="0"/>
              <a:t>Research to the best of your ability and abstain from spreading misinformation</a:t>
            </a:r>
          </a:p>
          <a:p>
            <a:endParaRPr lang="en-GB" dirty="0"/>
          </a:p>
          <a:p>
            <a:r>
              <a:rPr lang="en-GB" dirty="0" smtClean="0"/>
              <a:t>Use trustworthy sources, accredit work accordingly</a:t>
            </a:r>
          </a:p>
          <a:p>
            <a:endParaRPr lang="en-GB" dirty="0"/>
          </a:p>
          <a:p>
            <a:r>
              <a:rPr lang="en-GB" dirty="0" smtClean="0"/>
              <a:t>Ask permission where necessary</a:t>
            </a:r>
            <a:endParaRPr lang="en-US" dirty="0"/>
          </a:p>
        </p:txBody>
      </p:sp>
      <p:pic>
        <p:nvPicPr>
          <p:cNvPr id="5" name="Picture 4" descr="collabora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423" y="1195294"/>
            <a:ext cx="3675529" cy="36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ina@biscottidigital.co.uk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4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6119" y="1629741"/>
            <a:ext cx="10769189" cy="349644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Offices in Kirkintilloch and Milngavie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Here to support both people planning on setting up their own business and existing companies within East Dunbartonshire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We provide practical assistance, training workshops, networking opportunities and information on the support available throughout the enterprise network and beyond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Call 0141 578 8530 to arrange to meet a Business Adviser</a:t>
            </a:r>
          </a:p>
          <a:p>
            <a:endParaRPr lang="en-GB" sz="3200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11430" y="463334"/>
            <a:ext cx="11369140" cy="629249"/>
          </a:xfrm>
        </p:spPr>
        <p:txBody>
          <a:bodyPr/>
          <a:lstStyle/>
          <a:p>
            <a:pPr algn="ctr"/>
            <a:r>
              <a:rPr lang="en-GB" dirty="0" smtClean="0"/>
              <a:t>Business Gateway East Dunbartonshire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823" y="712529"/>
            <a:ext cx="6710405" cy="629249"/>
          </a:xfrm>
        </p:spPr>
        <p:txBody>
          <a:bodyPr/>
          <a:lstStyle/>
          <a:p>
            <a:r>
              <a:rPr lang="en-US" dirty="0" smtClean="0"/>
              <a:t>Main talking points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16823" y="1754485"/>
            <a:ext cx="7356492" cy="2087997"/>
          </a:xfrm>
        </p:spPr>
        <p:txBody>
          <a:bodyPr>
            <a:noAutofit/>
          </a:bodyPr>
          <a:lstStyle/>
          <a:p>
            <a:r>
              <a:rPr lang="en-GB" sz="2400" dirty="0" smtClean="0"/>
              <a:t>1. Research your topics</a:t>
            </a:r>
          </a:p>
          <a:p>
            <a:endParaRPr lang="en-GB" sz="2400" dirty="0" smtClean="0"/>
          </a:p>
          <a:p>
            <a:r>
              <a:rPr lang="en-GB" sz="2400" dirty="0" smtClean="0"/>
              <a:t>2. Plan your content</a:t>
            </a:r>
          </a:p>
          <a:p>
            <a:endParaRPr lang="en-GB" sz="2400" dirty="0" smtClean="0"/>
          </a:p>
          <a:p>
            <a:r>
              <a:rPr lang="en-GB" sz="2400" dirty="0" smtClean="0"/>
              <a:t>3. Stunning visuals</a:t>
            </a:r>
          </a:p>
          <a:p>
            <a:endParaRPr lang="en-GB" sz="2400" dirty="0" smtClean="0"/>
          </a:p>
          <a:p>
            <a:r>
              <a:rPr lang="en-GB" sz="2400" dirty="0" smtClean="0"/>
              <a:t>4. Planning</a:t>
            </a:r>
          </a:p>
          <a:p>
            <a:endParaRPr lang="en-GB" sz="2400" dirty="0" smtClean="0"/>
          </a:p>
          <a:p>
            <a:r>
              <a:rPr lang="en-GB" sz="2400" dirty="0" smtClean="0"/>
              <a:t>5. Inspiration and tools</a:t>
            </a:r>
            <a:endParaRPr lang="en-US" sz="2400" dirty="0"/>
          </a:p>
        </p:txBody>
      </p:sp>
      <p:pic>
        <p:nvPicPr>
          <p:cNvPr id="8" name="Picture 7" descr="austin-distel-VwsuhJ9uee4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862" y="1750718"/>
            <a:ext cx="5666276" cy="37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18" y="487187"/>
            <a:ext cx="11148740" cy="487396"/>
          </a:xfrm>
        </p:spPr>
        <p:txBody>
          <a:bodyPr/>
          <a:lstStyle/>
          <a:p>
            <a:r>
              <a:rPr lang="en-US" dirty="0" smtClean="0"/>
              <a:t>Let’s get to know each other!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56204" y="974604"/>
            <a:ext cx="11139454" cy="488957"/>
          </a:xfrm>
        </p:spPr>
        <p:txBody>
          <a:bodyPr/>
          <a:lstStyle/>
          <a:p>
            <a:r>
              <a:rPr lang="en-US" dirty="0" smtClean="0"/>
              <a:t>Ina Pabat-Stroe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646918" y="2265523"/>
            <a:ext cx="5740395" cy="2777034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Owner Biscotti </a:t>
            </a:r>
            <a:r>
              <a:rPr lang="en-GB" b="1" dirty="0" smtClean="0"/>
              <a:t>Digital </a:t>
            </a:r>
            <a:r>
              <a:rPr lang="mr-IN" b="1" dirty="0" smtClean="0"/>
              <a:t>–</a:t>
            </a:r>
            <a:r>
              <a:rPr lang="en-GB" b="1" dirty="0" smtClean="0"/>
              <a:t> organiser of Work Jam</a:t>
            </a:r>
            <a:endParaRPr lang="en-GB" dirty="0"/>
          </a:p>
          <a:p>
            <a:r>
              <a:rPr lang="en-GB" b="1" dirty="0"/>
              <a:t>Publisher of that ilk</a:t>
            </a:r>
            <a:r>
              <a:rPr lang="en-GB" b="1" dirty="0" smtClean="0"/>
              <a:t>. </a:t>
            </a:r>
            <a:r>
              <a:rPr lang="mr-IN" b="1" dirty="0" smtClean="0"/>
              <a:t>–</a:t>
            </a:r>
            <a:r>
              <a:rPr lang="en-GB" b="1" dirty="0" smtClean="0"/>
              <a:t> your </a:t>
            </a:r>
            <a:r>
              <a:rPr lang="en-GB" b="1" dirty="0" err="1" smtClean="0"/>
              <a:t>ultra_local</a:t>
            </a:r>
            <a:r>
              <a:rPr lang="en-GB" b="1" dirty="0" smtClean="0"/>
              <a:t> guide to Bearsden and Milngavie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GB" dirty="0"/>
              <a:t>More </a:t>
            </a:r>
            <a:r>
              <a:rPr lang="en-GB" dirty="0" smtClean="0"/>
              <a:t>than15 </a:t>
            </a:r>
            <a:r>
              <a:rPr lang="en-GB" dirty="0"/>
              <a:t>years in </a:t>
            </a:r>
            <a:r>
              <a:rPr lang="en-GB" dirty="0" smtClean="0"/>
              <a:t>marketing</a:t>
            </a:r>
            <a:endParaRPr lang="en-GB" dirty="0"/>
          </a:p>
          <a:p>
            <a:r>
              <a:rPr lang="en-GB" dirty="0" smtClean="0"/>
              <a:t>Worked for IT corporations like Xerox and Symantec</a:t>
            </a:r>
          </a:p>
          <a:p>
            <a:r>
              <a:rPr lang="en-GB" dirty="0" smtClean="0"/>
              <a:t>Digital marketing in agency</a:t>
            </a:r>
          </a:p>
          <a:p>
            <a:r>
              <a:rPr lang="en-GB" dirty="0" smtClean="0"/>
              <a:t>Small business and start up projects</a:t>
            </a:r>
          </a:p>
          <a:p>
            <a:endParaRPr lang="en-US" dirty="0"/>
          </a:p>
        </p:txBody>
      </p:sp>
      <p:pic>
        <p:nvPicPr>
          <p:cNvPr id="5" name="Picture 4" descr="That Ilk. Summer Iss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375" y="2558369"/>
            <a:ext cx="1577882" cy="2041964"/>
          </a:xfrm>
          <a:prstGeom prst="rect">
            <a:avLst/>
          </a:prstGeom>
        </p:spPr>
      </p:pic>
      <p:pic>
        <p:nvPicPr>
          <p:cNvPr id="6" name="Picture 5" descr="That Ilk Bearsden and Milngavie first cov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332" y="2558348"/>
            <a:ext cx="1551196" cy="2009646"/>
          </a:xfrm>
          <a:prstGeom prst="rect">
            <a:avLst/>
          </a:prstGeom>
        </p:spPr>
      </p:pic>
      <p:pic>
        <p:nvPicPr>
          <p:cNvPr id="7" name="Picture 6" descr="That Ilk 02 cov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866" y="2558369"/>
            <a:ext cx="1552892" cy="20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Research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Useful 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8150" y="2058463"/>
            <a:ext cx="4158900" cy="3323621"/>
          </a:xfrm>
        </p:spPr>
        <p:txBody>
          <a:bodyPr>
            <a:noAutofit/>
          </a:bodyPr>
          <a:lstStyle/>
          <a:p>
            <a:r>
              <a:rPr lang="en-GB" sz="1800" dirty="0" smtClean="0"/>
              <a:t>Emerging topics: Google Trends</a:t>
            </a:r>
          </a:p>
          <a:p>
            <a:endParaRPr lang="en-GB" sz="1800" dirty="0"/>
          </a:p>
          <a:p>
            <a:r>
              <a:rPr lang="en-GB" sz="1800" dirty="0" smtClean="0"/>
              <a:t>Your market behaviour: Google Keyword planner and </a:t>
            </a:r>
            <a:r>
              <a:rPr lang="en-GB" sz="1800" dirty="0"/>
              <a:t>G</a:t>
            </a:r>
            <a:r>
              <a:rPr lang="en-GB" sz="1800" dirty="0" smtClean="0"/>
              <a:t>oogle search</a:t>
            </a:r>
          </a:p>
          <a:p>
            <a:endParaRPr lang="en-GB" sz="1800" dirty="0"/>
          </a:p>
          <a:p>
            <a:r>
              <a:rPr lang="en-GB" sz="1800" dirty="0" smtClean="0"/>
              <a:t>Your industry news: The Old Reader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US" sz="1800" dirty="0"/>
          </a:p>
        </p:txBody>
      </p:sp>
      <p:pic>
        <p:nvPicPr>
          <p:cNvPr id="5" name="Picture 4" descr="Screen Shot 2020-04-06 at 11.44.3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31" y="1110626"/>
            <a:ext cx="6094013" cy="38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 smtClean="0"/>
              <a:t>Popular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9" y="1621346"/>
            <a:ext cx="3995518" cy="4706878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 smtClean="0"/>
              <a:t>How to guides</a:t>
            </a:r>
          </a:p>
          <a:p>
            <a:r>
              <a:rPr lang="en-GB" i="1" dirty="0" smtClean="0"/>
              <a:t>Beginner guides</a:t>
            </a:r>
          </a:p>
          <a:p>
            <a:r>
              <a:rPr lang="en-GB" i="1" dirty="0" smtClean="0"/>
              <a:t>Ultimate guides</a:t>
            </a:r>
          </a:p>
          <a:p>
            <a:r>
              <a:rPr lang="en-GB" i="1" dirty="0" smtClean="0"/>
              <a:t>Frequently asked questions</a:t>
            </a:r>
          </a:p>
          <a:p>
            <a:r>
              <a:rPr lang="en-GB" i="1" dirty="0" smtClean="0"/>
              <a:t>Interviews</a:t>
            </a:r>
          </a:p>
          <a:p>
            <a:r>
              <a:rPr lang="en-GB" i="1" dirty="0" smtClean="0"/>
              <a:t>Personal stories</a:t>
            </a:r>
          </a:p>
          <a:p>
            <a:r>
              <a:rPr lang="en-GB" i="1" dirty="0" smtClean="0"/>
              <a:t>Charity and activism</a:t>
            </a:r>
          </a:p>
          <a:p>
            <a:r>
              <a:rPr lang="en-GB" i="1" dirty="0" smtClean="0"/>
              <a:t>Breaking news</a:t>
            </a:r>
          </a:p>
          <a:p>
            <a:r>
              <a:rPr lang="en-GB" i="1" dirty="0" smtClean="0"/>
              <a:t>Myth debunking</a:t>
            </a:r>
          </a:p>
          <a:p>
            <a:r>
              <a:rPr lang="en-GB" i="1" dirty="0" smtClean="0"/>
              <a:t>Troubleshooting guides</a:t>
            </a:r>
          </a:p>
          <a:p>
            <a:r>
              <a:rPr lang="en-GB" i="1" dirty="0" smtClean="0"/>
              <a:t>Contests, gifs and memes, funny stories</a:t>
            </a:r>
          </a:p>
          <a:p>
            <a:r>
              <a:rPr lang="en-GB" i="1" dirty="0" smtClean="0"/>
              <a:t>Advice and tips</a:t>
            </a:r>
          </a:p>
          <a:p>
            <a:r>
              <a:rPr lang="en-GB" i="1" dirty="0" smtClean="0"/>
              <a:t>Historic lessons</a:t>
            </a:r>
          </a:p>
          <a:p>
            <a:r>
              <a:rPr lang="en-GB" i="1" dirty="0" smtClean="0"/>
              <a:t>Upcoming events</a:t>
            </a:r>
          </a:p>
          <a:p>
            <a:r>
              <a:rPr lang="en-GB" i="1" dirty="0" smtClean="0"/>
              <a:t>Support</a:t>
            </a:r>
          </a:p>
          <a:p>
            <a:r>
              <a:rPr lang="en-GB" i="1" dirty="0" smtClean="0"/>
              <a:t>Best-</a:t>
            </a:r>
            <a:r>
              <a:rPr lang="en-GB" i="1" dirty="0" err="1" smtClean="0"/>
              <a:t>ofs</a:t>
            </a:r>
            <a:endParaRPr lang="en-GB" i="1" dirty="0" smtClean="0"/>
          </a:p>
          <a:p>
            <a:r>
              <a:rPr lang="en-GB" i="1" dirty="0" smtClean="0"/>
              <a:t>Lists</a:t>
            </a:r>
          </a:p>
          <a:p>
            <a:r>
              <a:rPr lang="en-GB" i="1" dirty="0" smtClean="0"/>
              <a:t>Secrets of the trade</a:t>
            </a:r>
          </a:p>
          <a:p>
            <a:r>
              <a:rPr lang="en-GB" i="1" dirty="0" smtClean="0"/>
              <a:t>Customer success stories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97303" y="1436680"/>
            <a:ext cx="30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 relationship culture</a:t>
            </a:r>
            <a:endParaRPr lang="en-US" dirty="0"/>
          </a:p>
        </p:txBody>
      </p:sp>
      <p:pic>
        <p:nvPicPr>
          <p:cNvPr id="8" name="Picture 7" descr="le-buzz-KiEiI2b9GkU-unsplas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467" y="2112468"/>
            <a:ext cx="4904423" cy="32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topics with customer journey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Offer the right content at the right stage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1017826" y="2515525"/>
            <a:ext cx="5738061" cy="2836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Awareness </a:t>
            </a:r>
            <a:r>
              <a:rPr lang="en-GB" sz="1600" dirty="0"/>
              <a:t>people looking for answers, resources, education, research data, opinions, and insight 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Consideration: </a:t>
            </a:r>
            <a:r>
              <a:rPr lang="en-GB" sz="1600" dirty="0"/>
              <a:t>people are doing heavy research on whether or not your product or service is a good fit for them 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Decision: </a:t>
            </a:r>
            <a:r>
              <a:rPr lang="en-GB" sz="1600" dirty="0"/>
              <a:t>people are figuring out exactly what it would take to become a customer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17826" y="5589532"/>
            <a:ext cx="5945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type of content with your market and their needs: </a:t>
            </a:r>
          </a:p>
          <a:p>
            <a:r>
              <a:rPr lang="en-US" dirty="0" smtClean="0"/>
              <a:t>truck drivers need podcasts, makeup artists need videos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283" y="2491258"/>
            <a:ext cx="505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8D591"/>
                </a:solidFill>
              </a:rPr>
              <a:t>Tips, tutorials, resource roundup, checklist, how to video </a:t>
            </a:r>
            <a:endParaRPr lang="en-US" sz="1400" b="1" dirty="0">
              <a:solidFill>
                <a:srgbClr val="98D59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6274" y="3154294"/>
            <a:ext cx="504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8D591"/>
                </a:solidFill>
              </a:rPr>
              <a:t>Testimonials, case studies, free samples, demo video, product focus webinar </a:t>
            </a:r>
            <a:endParaRPr lang="en-US" sz="1400" b="1" dirty="0">
              <a:solidFill>
                <a:srgbClr val="98D5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6275" y="4157509"/>
            <a:ext cx="492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8D591"/>
                </a:solidFill>
              </a:rPr>
              <a:t>Free consultation, free trial, other incentives and offers, limited time discounts, bundles, </a:t>
            </a:r>
            <a:r>
              <a:rPr lang="en-US" sz="1400" b="1" dirty="0" err="1" smtClean="0">
                <a:solidFill>
                  <a:srgbClr val="98D591"/>
                </a:solidFill>
              </a:rPr>
              <a:t>etc</a:t>
            </a:r>
            <a:r>
              <a:rPr lang="en-US" sz="1400" b="1" dirty="0" smtClean="0">
                <a:solidFill>
                  <a:srgbClr val="98D591"/>
                </a:solidFill>
              </a:rPr>
              <a:t> </a:t>
            </a:r>
            <a:endParaRPr lang="en-US" sz="1400" b="1" dirty="0">
              <a:solidFill>
                <a:srgbClr val="98D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 editorial planner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 keep you on track</a:t>
            </a:r>
            <a:endParaRPr lang="en-US" dirty="0"/>
          </a:p>
        </p:txBody>
      </p:sp>
      <p:pic>
        <p:nvPicPr>
          <p:cNvPr id="5" name="Content Placeholder 4" descr="editorial-calendar-template-2017-600x358.png"/>
          <p:cNvPicPr>
            <a:picLocks noGrp="1" noChangeAspect="1"/>
          </p:cNvPicPr>
          <p:nvPr>
            <p:ph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182" r="-50182"/>
          <a:stretch>
            <a:fillRect/>
          </a:stretch>
        </p:blipFill>
        <p:spPr>
          <a:xfrm>
            <a:off x="3907003" y="1464200"/>
            <a:ext cx="10626725" cy="3164541"/>
          </a:xfrm>
        </p:spPr>
      </p:pic>
      <p:sp>
        <p:nvSpPr>
          <p:cNvPr id="6" name="TextBox 5"/>
          <p:cNvSpPr txBox="1"/>
          <p:nvPr/>
        </p:nvSpPr>
        <p:spPr>
          <a:xfrm>
            <a:off x="1036791" y="2617891"/>
            <a:ext cx="557043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Date to go live</a:t>
            </a:r>
          </a:p>
          <a:p>
            <a:r>
              <a:rPr lang="en-US" sz="2400" dirty="0" smtClean="0"/>
              <a:t>Type of content</a:t>
            </a:r>
          </a:p>
          <a:p>
            <a:r>
              <a:rPr lang="en-US" sz="2400" dirty="0" smtClean="0"/>
              <a:t>Topic/Headline</a:t>
            </a:r>
          </a:p>
          <a:p>
            <a:r>
              <a:rPr lang="en-US" sz="2400" dirty="0" smtClean="0"/>
              <a:t>Target audience/Customer journey phase</a:t>
            </a:r>
          </a:p>
          <a:p>
            <a:r>
              <a:rPr lang="en-US" sz="2400" dirty="0" smtClean="0"/>
              <a:t>Where it will be shared (distribution channel)</a:t>
            </a:r>
          </a:p>
          <a:p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Trello</a:t>
            </a:r>
            <a:r>
              <a:rPr lang="en-US" sz="2400" dirty="0" smtClean="0"/>
              <a:t>, a spreadsheet or an app like </a:t>
            </a:r>
            <a:r>
              <a:rPr lang="en-US" sz="2400" dirty="0" err="1" smtClean="0"/>
              <a:t>Airtable</a:t>
            </a:r>
            <a:r>
              <a:rPr lang="en-US" sz="2400" dirty="0" smtClean="0"/>
              <a:t> to keep on track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07230" y="4628741"/>
            <a:ext cx="5291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u="sng" dirty="0">
                <a:hlinkClick r:id="rId3"/>
              </a:rPr>
              <a:t>https://contentmarketinginstitute.com/2017/04/editorial-calendar-tools-templates/</a:t>
            </a:r>
            <a:endParaRPr lang="en-GB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6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Stunning visuals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Tools to improve your artwork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1017827" y="2357573"/>
            <a:ext cx="6617530" cy="3511327"/>
          </a:xfrm>
        </p:spPr>
        <p:txBody>
          <a:bodyPr>
            <a:normAutofit/>
          </a:bodyPr>
          <a:lstStyle/>
          <a:p>
            <a:pPr lvl="0"/>
            <a:r>
              <a:rPr lang="en-GB" sz="1600" b="1" dirty="0" smtClean="0"/>
              <a:t>Authentic content</a:t>
            </a:r>
            <a:r>
              <a:rPr lang="en-GB" sz="1600" dirty="0" smtClean="0"/>
              <a:t>: create your own images, artwork and videos</a:t>
            </a:r>
            <a:endParaRPr lang="en-GB" sz="1600" dirty="0"/>
          </a:p>
          <a:p>
            <a:r>
              <a:rPr lang="en-GB" sz="1600" b="1" dirty="0" smtClean="0"/>
              <a:t>Stock images and videos</a:t>
            </a:r>
            <a:r>
              <a:rPr lang="en-GB" sz="1600" dirty="0" smtClean="0"/>
              <a:t>: </a:t>
            </a:r>
            <a:r>
              <a:rPr lang="en-GB" sz="1600" dirty="0" err="1" smtClean="0"/>
              <a:t>Unsplash.com</a:t>
            </a:r>
            <a:r>
              <a:rPr lang="en-GB" sz="1600" dirty="0" smtClean="0"/>
              <a:t>, </a:t>
            </a:r>
            <a:r>
              <a:rPr lang="en-GB" sz="1600" dirty="0" err="1" smtClean="0"/>
              <a:t>Pixabay.com</a:t>
            </a:r>
            <a:r>
              <a:rPr lang="en-GB" sz="1600" dirty="0" smtClean="0"/>
              <a:t>. </a:t>
            </a:r>
            <a:r>
              <a:rPr lang="en-GB" sz="1600" dirty="0" err="1" smtClean="0"/>
              <a:t>Pexels.com</a:t>
            </a:r>
            <a:r>
              <a:rPr lang="en-GB" sz="1600" dirty="0" smtClean="0"/>
              <a:t>, </a:t>
            </a:r>
            <a:r>
              <a:rPr lang="en-GB" sz="1600" dirty="0" err="1"/>
              <a:t>Pikwizard</a:t>
            </a:r>
            <a:r>
              <a:rPr lang="en-GB" sz="1600" dirty="0"/>
              <a:t> and </a:t>
            </a:r>
            <a:r>
              <a:rPr lang="en-GB" sz="1600" dirty="0" err="1" smtClean="0"/>
              <a:t>Gratisography</a:t>
            </a:r>
            <a:r>
              <a:rPr lang="en-GB" sz="1600" dirty="0" smtClean="0"/>
              <a:t>. For </a:t>
            </a:r>
            <a:r>
              <a:rPr lang="en-GB" sz="1600" b="1" dirty="0"/>
              <a:t>illustration</a:t>
            </a:r>
            <a:r>
              <a:rPr lang="en-GB" sz="1600" dirty="0"/>
              <a:t>, try </a:t>
            </a:r>
            <a:r>
              <a:rPr lang="en-GB" sz="1600" dirty="0" err="1"/>
              <a:t>Mixkit.co</a:t>
            </a:r>
            <a:r>
              <a:rPr lang="en-GB" sz="1600" dirty="0"/>
              <a:t> - some of the artwork on offer is royalty free. </a:t>
            </a:r>
            <a:r>
              <a:rPr lang="en-GB" sz="1600" b="1" dirty="0"/>
              <a:t>Visual patterns </a:t>
            </a:r>
            <a:r>
              <a:rPr lang="en-GB" sz="1600" dirty="0"/>
              <a:t>are available here: </a:t>
            </a:r>
            <a:r>
              <a:rPr lang="en-GB" sz="1600" dirty="0" err="1" smtClean="0"/>
              <a:t>thepatternlibrary.com</a:t>
            </a:r>
            <a:endParaRPr lang="en-GB" sz="1600" dirty="0" smtClean="0"/>
          </a:p>
          <a:p>
            <a:r>
              <a:rPr lang="en-GB" sz="1600" b="1" dirty="0" smtClean="0"/>
              <a:t>Edit images </a:t>
            </a:r>
            <a:r>
              <a:rPr lang="en-GB" sz="1600" dirty="0" smtClean="0"/>
              <a:t>with: </a:t>
            </a:r>
            <a:r>
              <a:rPr lang="en-GB" sz="1600" dirty="0" err="1" smtClean="0"/>
              <a:t>Quikshot</a:t>
            </a:r>
            <a:r>
              <a:rPr lang="en-GB" sz="1600" dirty="0" smtClean="0"/>
              <a:t>, VSCO      </a:t>
            </a:r>
            <a:r>
              <a:rPr lang="en-GB" sz="1600" b="1" dirty="0" smtClean="0"/>
              <a:t>Edit video</a:t>
            </a:r>
            <a:r>
              <a:rPr lang="en-GB" sz="1600" dirty="0" smtClean="0"/>
              <a:t> with: </a:t>
            </a:r>
            <a:r>
              <a:rPr lang="en-GB" sz="1600" dirty="0" err="1" smtClean="0"/>
              <a:t>Quik</a:t>
            </a:r>
            <a:r>
              <a:rPr lang="en-GB" sz="1600" dirty="0" smtClean="0"/>
              <a:t>, Adobe Premier Rush, </a:t>
            </a:r>
            <a:r>
              <a:rPr lang="en-GB" sz="1600" dirty="0" err="1" smtClean="0"/>
              <a:t>Cutshot</a:t>
            </a:r>
            <a:r>
              <a:rPr lang="en-GB" sz="1600" dirty="0" smtClean="0"/>
              <a:t>, Splice  	</a:t>
            </a:r>
            <a:r>
              <a:rPr lang="en-GB" sz="1600" b="1" dirty="0" smtClean="0"/>
              <a:t>Edit artwork</a:t>
            </a:r>
            <a:r>
              <a:rPr lang="en-GB" sz="1600" dirty="0" smtClean="0"/>
              <a:t>: </a:t>
            </a:r>
            <a:r>
              <a:rPr lang="en-GB" sz="1600" dirty="0" err="1" smtClean="0"/>
              <a:t>Canva</a:t>
            </a:r>
            <a:r>
              <a:rPr lang="en-GB" sz="1600" dirty="0" smtClean="0"/>
              <a:t>, Adobe Spark</a:t>
            </a:r>
          </a:p>
          <a:p>
            <a:r>
              <a:rPr lang="en-GB" sz="1600" dirty="0"/>
              <a:t>Royalty </a:t>
            </a:r>
            <a:r>
              <a:rPr lang="en-GB" sz="1600" b="1" dirty="0"/>
              <a:t>free icons</a:t>
            </a:r>
            <a:r>
              <a:rPr lang="en-GB" sz="1600" dirty="0"/>
              <a:t>: </a:t>
            </a:r>
            <a:r>
              <a:rPr lang="en-GB" sz="1600" dirty="0" err="1"/>
              <a:t>thenounproject.com</a:t>
            </a:r>
            <a:endParaRPr lang="en-GB" sz="1600" dirty="0"/>
          </a:p>
          <a:p>
            <a:r>
              <a:rPr lang="en-GB" sz="1600" b="1" dirty="0"/>
              <a:t>Fonts</a:t>
            </a:r>
            <a:r>
              <a:rPr lang="en-GB" sz="1600" dirty="0"/>
              <a:t>: Google fonts</a:t>
            </a:r>
          </a:p>
          <a:p>
            <a:r>
              <a:rPr lang="en-GB" sz="1600" b="1" dirty="0"/>
              <a:t>Colour palette </a:t>
            </a:r>
            <a:r>
              <a:rPr lang="en-GB" sz="1600" dirty="0"/>
              <a:t>inspiration: </a:t>
            </a:r>
            <a:r>
              <a:rPr lang="en-GB" sz="1600" dirty="0" err="1"/>
              <a:t>colorlovers.com</a:t>
            </a:r>
            <a:r>
              <a:rPr lang="en-GB" sz="1600" dirty="0"/>
              <a:t>, </a:t>
            </a:r>
            <a:r>
              <a:rPr lang="en-GB" sz="1600" dirty="0" err="1"/>
              <a:t>colorhexa.com</a:t>
            </a:r>
            <a:endParaRPr lang="en-GB" sz="1600" dirty="0"/>
          </a:p>
          <a:p>
            <a:r>
              <a:rPr lang="en-GB" sz="1600" dirty="0"/>
              <a:t>Everything and anything </a:t>
            </a:r>
            <a:r>
              <a:rPr lang="en-GB" sz="1600" b="1" dirty="0"/>
              <a:t>graphic design</a:t>
            </a:r>
            <a:r>
              <a:rPr lang="en-GB" sz="1600" dirty="0"/>
              <a:t>: </a:t>
            </a:r>
            <a:r>
              <a:rPr lang="en-GB" sz="1600" dirty="0" err="1"/>
              <a:t>envato.com</a:t>
            </a:r>
            <a:r>
              <a:rPr lang="en-GB" sz="1600" dirty="0"/>
              <a:t>, </a:t>
            </a:r>
            <a:r>
              <a:rPr lang="en-GB" sz="1600" dirty="0" err="1"/>
              <a:t>creativemarket.com</a:t>
            </a:r>
            <a:endParaRPr lang="en-GB" sz="1600" dirty="0"/>
          </a:p>
          <a:p>
            <a:endParaRPr lang="en-GB" sz="1600" dirty="0"/>
          </a:p>
          <a:p>
            <a:pPr lvl="0"/>
            <a:endParaRPr lang="en-US" sz="1600" dirty="0"/>
          </a:p>
        </p:txBody>
      </p:sp>
      <p:pic>
        <p:nvPicPr>
          <p:cNvPr id="5" name="Picture 4" descr="the-honest-company-AiADE3prv90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357" y="1390876"/>
            <a:ext cx="4172627" cy="41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Gateway">
  <a:themeElements>
    <a:clrScheme name="business gateway 1">
      <a:dk1>
        <a:srgbClr val="3C3C3B"/>
      </a:dk1>
      <a:lt1>
        <a:srgbClr val="FFFFFF"/>
      </a:lt1>
      <a:dk2>
        <a:srgbClr val="3C3C3B"/>
      </a:dk2>
      <a:lt2>
        <a:srgbClr val="EAEDE8"/>
      </a:lt2>
      <a:accent1>
        <a:srgbClr val="00539F"/>
      </a:accent1>
      <a:accent2>
        <a:srgbClr val="00A0DE"/>
      </a:accent2>
      <a:accent3>
        <a:srgbClr val="008669"/>
      </a:accent3>
      <a:accent4>
        <a:srgbClr val="54B948"/>
      </a:accent4>
      <a:accent5>
        <a:srgbClr val="00539F"/>
      </a:accent5>
      <a:accent6>
        <a:srgbClr val="008669"/>
      </a:accent6>
      <a:hlink>
        <a:srgbClr val="54B948"/>
      </a:hlink>
      <a:folHlink>
        <a:srgbClr val="00A0D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653447_COS BG ppt template" id="{18018CD2-300F-514D-A7B8-23578EE3BFDA}" vid="{C79A2232-F33C-5449-B62F-91F37150DA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gateway presentation template</Template>
  <TotalTime>10705</TotalTime>
  <Words>1077</Words>
  <Application>Microsoft Office PowerPoint</Application>
  <PresentationFormat>Widescreen</PresentationFormat>
  <Paragraphs>180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Mangal</vt:lpstr>
      <vt:lpstr>Business Gateway</vt:lpstr>
      <vt:lpstr>Create strategic online content</vt:lpstr>
      <vt:lpstr>Business Gateway East Dunbartonshire</vt:lpstr>
      <vt:lpstr>Main talking points</vt:lpstr>
      <vt:lpstr>Let’s get to know each other!</vt:lpstr>
      <vt:lpstr>Research topics</vt:lpstr>
      <vt:lpstr>Plan your content</vt:lpstr>
      <vt:lpstr>Match topics with customer journey</vt:lpstr>
      <vt:lpstr>Use an editorial planner</vt:lpstr>
      <vt:lpstr>Stunning visuals</vt:lpstr>
      <vt:lpstr>Free content, gated content</vt:lpstr>
      <vt:lpstr>SEO basics</vt:lpstr>
      <vt:lpstr>On-page SEO</vt:lpstr>
      <vt:lpstr>Use backlinks to boost SEO</vt:lpstr>
      <vt:lpstr>Anatomy of a good quality piece of content</vt:lpstr>
      <vt:lpstr>Monitor your progress</vt:lpstr>
      <vt:lpstr>Content best practice</vt:lpstr>
      <vt:lpstr>PowerPoint Presentation</vt:lpstr>
    </vt:vector>
  </TitlesOfParts>
  <Company>East Dunbartonshire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McCue</dc:creator>
  <cp:lastModifiedBy>Anne Macintosh</cp:lastModifiedBy>
  <cp:revision>84</cp:revision>
  <dcterms:created xsi:type="dcterms:W3CDTF">2019-07-03T13:04:02Z</dcterms:created>
  <dcterms:modified xsi:type="dcterms:W3CDTF">2020-04-09T15:59:53Z</dcterms:modified>
</cp:coreProperties>
</file>