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84" r:id="rId6"/>
    <p:sldId id="261" r:id="rId7"/>
    <p:sldId id="262" r:id="rId8"/>
    <p:sldId id="263" r:id="rId9"/>
    <p:sldId id="283" r:id="rId10"/>
    <p:sldId id="277" r:id="rId11"/>
    <p:sldId id="264" r:id="rId12"/>
    <p:sldId id="282" r:id="rId13"/>
    <p:sldId id="279" r:id="rId14"/>
    <p:sldId id="281" r:id="rId15"/>
    <p:sldId id="280" r:id="rId16"/>
    <p:sldId id="265" r:id="rId17"/>
    <p:sldId id="285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0"/>
    <p:restoredTop sz="94647"/>
  </p:normalViewPr>
  <p:slideViewPr>
    <p:cSldViewPr snapToGrid="0" snapToObjects="1" showGuides="1">
      <p:cViewPr varScale="1">
        <p:scale>
          <a:sx n="69" d="100"/>
          <a:sy n="69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C0A84-4585-CA4D-AF2A-40C5AB3B2A1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27329-586B-F145-B5F9-B4D6C67A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 </a:t>
            </a:r>
            <a:r>
              <a:rPr lang="mr-IN" dirty="0" smtClean="0"/>
              <a:t>–</a:t>
            </a:r>
            <a:r>
              <a:rPr lang="en-US" dirty="0" smtClean="0"/>
              <a:t> 10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7329-586B-F145-B5F9-B4D6C67AA2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when you</a:t>
            </a:r>
            <a:r>
              <a:rPr lang="en-US" baseline="0" dirty="0" smtClean="0"/>
              <a:t> search something on Google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when you stumble upon something on 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7329-586B-F145-B5F9-B4D6C67AA2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1911 invention</a:t>
            </a:r>
          </a:p>
          <a:p>
            <a:r>
              <a:rPr lang="en-US" dirty="0" smtClean="0"/>
              <a:t>1930 Wonder bread launches</a:t>
            </a:r>
            <a:r>
              <a:rPr lang="en-US" baseline="0" dirty="0" smtClean="0"/>
              <a:t> it into a national phenomena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7329-586B-F145-B5F9-B4D6C67AA2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err="1" smtClean="0"/>
              <a:t>hubspot</a:t>
            </a:r>
            <a:r>
              <a:rPr lang="en-US" dirty="0" smtClean="0"/>
              <a:t> pillar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7329-586B-F145-B5F9-B4D6C67AA2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the platforms where your customers are? Focus on those.</a:t>
            </a:r>
          </a:p>
          <a:p>
            <a:r>
              <a:rPr lang="en-US" baseline="0" dirty="0" smtClean="0"/>
              <a:t>Are your customers early adopters?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7329-586B-F145-B5F9-B4D6C67AA2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4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Practical exercise </a:t>
            </a:r>
            <a:r>
              <a:rPr lang="mr-IN" dirty="0" smtClean="0"/>
              <a:t>–</a:t>
            </a:r>
            <a:r>
              <a:rPr lang="en-US" dirty="0" smtClean="0"/>
              <a:t> 10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27329-586B-F145-B5F9-B4D6C67AA2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8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+ part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81" y="5773127"/>
            <a:ext cx="2908046" cy="54512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99942-4409-FF4B-AF93-FF4543137840}"/>
              </a:ext>
            </a:extLst>
          </p:cNvPr>
          <p:cNvCxnSpPr/>
          <p:nvPr userDrawn="1"/>
        </p:nvCxnSpPr>
        <p:spPr>
          <a:xfrm>
            <a:off x="3713816" y="5773127"/>
            <a:ext cx="0" cy="545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262C577-AB4E-7747-8A44-9130B6E405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0504" y="5773738"/>
            <a:ext cx="1275256" cy="544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5A11A-9BF9-0941-8D18-56FB6B59B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8057" y="4330680"/>
            <a:ext cx="1877118" cy="253049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5042" y="-7200"/>
            <a:ext cx="9953846" cy="432359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846" h="4323591">
                <a:moveTo>
                  <a:pt x="0" y="6553"/>
                </a:moveTo>
                <a:lnTo>
                  <a:pt x="9947986" y="0"/>
                </a:lnTo>
                <a:cubicBezTo>
                  <a:pt x="9949939" y="1441197"/>
                  <a:pt x="9951893" y="2882394"/>
                  <a:pt x="9953846" y="4323591"/>
                </a:cubicBezTo>
                <a:cubicBezTo>
                  <a:pt x="5057796" y="4324683"/>
                  <a:pt x="1029677" y="1244862"/>
                  <a:pt x="0" y="65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AF317A9-2158-3847-B62B-C84B053A3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4206964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237F6B5-4936-B14C-BD6C-E5FE0E33B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6644" y="3375412"/>
            <a:ext cx="5059356" cy="7270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6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24" y="2746267"/>
            <a:ext cx="4093058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D330F-4A0D-B049-9AF3-DE67150706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4807181"/>
            <a:ext cx="1499300" cy="3608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16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D6A0A-3434-6E49-BF4D-EA7651E03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705351" cy="52546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09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2A838-7520-534A-A1B0-422C89591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4673601" cy="5245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78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CC070-5DFA-5E44-BB18-77B3DF418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192" y="5870597"/>
            <a:ext cx="2384646" cy="447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721225" cy="52959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7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721225" cy="5295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27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A5AB52-67C4-464D-B050-592A148A0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42136" cy="3958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6682A-BE62-F047-A0B9-CB737553CD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47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76682A-BE62-F047-A0B9-CB737553C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7DE07-EAD4-344A-8915-2315770C2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542137" cy="39752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14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904F-F154-C949-9AD7-3859242940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192" y="5870597"/>
            <a:ext cx="2384646" cy="447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582386" cy="401852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8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582386" cy="40185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72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81" y="5773127"/>
            <a:ext cx="2908046" cy="545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5A11A-9BF9-0941-8D18-56FB6B59B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8057" y="4330680"/>
            <a:ext cx="1877118" cy="253049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5042" y="-7200"/>
            <a:ext cx="9953846" cy="432359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846" h="4323591">
                <a:moveTo>
                  <a:pt x="0" y="6553"/>
                </a:moveTo>
                <a:lnTo>
                  <a:pt x="9947986" y="0"/>
                </a:lnTo>
                <a:cubicBezTo>
                  <a:pt x="9949939" y="1441197"/>
                  <a:pt x="9951893" y="2882394"/>
                  <a:pt x="9953846" y="4323591"/>
                </a:cubicBezTo>
                <a:cubicBezTo>
                  <a:pt x="5057796" y="4324683"/>
                  <a:pt x="1029677" y="1244862"/>
                  <a:pt x="0" y="65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85654EB-E6F8-A947-A42F-322DDAC4DC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4206964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776F8-AD6B-EE4B-B1CE-3D8B62E0D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6644" y="3375412"/>
            <a:ext cx="5059356" cy="7270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6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24" y="2741718"/>
            <a:ext cx="4093058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FE002E-0E57-7347-AB15-FCFE1E7D01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4807181"/>
            <a:ext cx="1499300" cy="3608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37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C0BA3C-3463-B946-A861-0F86FF200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12" y="1198569"/>
            <a:ext cx="1056590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C31A-9604-A943-A0CC-56AFF94CA0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3462" y="1858987"/>
            <a:ext cx="10560050" cy="72627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title here (2nd line in green) 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798EAC6-4302-D14B-9084-784E581FC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2704757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2B645-B825-8248-9805-D4C0F187DE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854" y="5773127"/>
            <a:ext cx="2908046" cy="545123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661B14-5B76-D64A-9668-B95A10AD9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5957377"/>
            <a:ext cx="1499300" cy="360873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6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+ part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67DB4F-CF86-604D-AA83-BD9C6DE67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116C5-9FFB-5741-B84A-8CE0BA35F3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219" y="5773127"/>
            <a:ext cx="2908046" cy="545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12" y="1198569"/>
            <a:ext cx="1056590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C31A-9604-A943-A0CC-56AFF94CA0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3462" y="1858987"/>
            <a:ext cx="10560050" cy="72627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title here (2nd line in green) </a:t>
            </a:r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99942-4409-FF4B-AF93-FF4543137840}"/>
              </a:ext>
            </a:extLst>
          </p:cNvPr>
          <p:cNvCxnSpPr/>
          <p:nvPr userDrawn="1"/>
        </p:nvCxnSpPr>
        <p:spPr>
          <a:xfrm>
            <a:off x="10113956" y="5773127"/>
            <a:ext cx="0" cy="545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262C577-AB4E-7747-8A44-9130B6E405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70644" y="5773738"/>
            <a:ext cx="1275256" cy="544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2704757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9E2F11-DF6A-8948-AB18-E2E2599260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5957377"/>
            <a:ext cx="1499300" cy="360873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8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8588" y="2477633"/>
            <a:ext cx="374525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615" y="-7199"/>
            <a:ext cx="7325907" cy="587801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6307191"/>
              <a:gd name="connsiteY0" fmla="*/ 12206 h 4323592"/>
              <a:gd name="connsiteX1" fmla="*/ 5867765 w 6307191"/>
              <a:gd name="connsiteY1" fmla="*/ 0 h 4323592"/>
              <a:gd name="connsiteX2" fmla="*/ 5873625 w 6307191"/>
              <a:gd name="connsiteY2" fmla="*/ 4323591 h 4323592"/>
              <a:gd name="connsiteX3" fmla="*/ 0 w 6307191"/>
              <a:gd name="connsiteY3" fmla="*/ 12206 h 4323592"/>
              <a:gd name="connsiteX0" fmla="*/ 0 w 7867049"/>
              <a:gd name="connsiteY0" fmla="*/ 12206 h 4323592"/>
              <a:gd name="connsiteX1" fmla="*/ 7320047 w 7867049"/>
              <a:gd name="connsiteY1" fmla="*/ 0 h 4323592"/>
              <a:gd name="connsiteX2" fmla="*/ 7325907 w 7867049"/>
              <a:gd name="connsiteY2" fmla="*/ 4323591 h 4323592"/>
              <a:gd name="connsiteX3" fmla="*/ 0 w 7867049"/>
              <a:gd name="connsiteY3" fmla="*/ 12206 h 4323592"/>
              <a:gd name="connsiteX0" fmla="*/ 0 w 7325907"/>
              <a:gd name="connsiteY0" fmla="*/ 12206 h 4323592"/>
              <a:gd name="connsiteX1" fmla="*/ 7320047 w 7325907"/>
              <a:gd name="connsiteY1" fmla="*/ 0 h 4323592"/>
              <a:gd name="connsiteX2" fmla="*/ 7325907 w 7325907"/>
              <a:gd name="connsiteY2" fmla="*/ 4323591 h 4323592"/>
              <a:gd name="connsiteX3" fmla="*/ 0 w 7325907"/>
              <a:gd name="connsiteY3" fmla="*/ 12206 h 4323592"/>
              <a:gd name="connsiteX0" fmla="*/ 37293 w 7363200"/>
              <a:gd name="connsiteY0" fmla="*/ 12206 h 4482392"/>
              <a:gd name="connsiteX1" fmla="*/ 7357340 w 7363200"/>
              <a:gd name="connsiteY1" fmla="*/ 0 h 4482392"/>
              <a:gd name="connsiteX2" fmla="*/ 7363200 w 7363200"/>
              <a:gd name="connsiteY2" fmla="*/ 4323591 h 4482392"/>
              <a:gd name="connsiteX3" fmla="*/ 4630276 w 7363200"/>
              <a:gd name="connsiteY3" fmla="*/ 3210118 h 4482392"/>
              <a:gd name="connsiteX4" fmla="*/ 37293 w 7363200"/>
              <a:gd name="connsiteY4" fmla="*/ 12206 h 4482392"/>
              <a:gd name="connsiteX0" fmla="*/ 907912 w 8773976"/>
              <a:gd name="connsiteY0" fmla="*/ 223743 h 4659398"/>
              <a:gd name="connsiteX1" fmla="*/ 8227959 w 8773976"/>
              <a:gd name="connsiteY1" fmla="*/ 211537 h 4659398"/>
              <a:gd name="connsiteX2" fmla="*/ 8233819 w 8773976"/>
              <a:gd name="connsiteY2" fmla="*/ 4535128 h 4659398"/>
              <a:gd name="connsiteX3" fmla="*/ 921211 w 8773976"/>
              <a:gd name="connsiteY3" fmla="*/ 3201218 h 4659398"/>
              <a:gd name="connsiteX4" fmla="*/ 907912 w 8773976"/>
              <a:gd name="connsiteY4" fmla="*/ 223743 h 4659398"/>
              <a:gd name="connsiteX0" fmla="*/ 907912 w 8233819"/>
              <a:gd name="connsiteY0" fmla="*/ 223743 h 4659398"/>
              <a:gd name="connsiteX1" fmla="*/ 8227959 w 8233819"/>
              <a:gd name="connsiteY1" fmla="*/ 211537 h 4659398"/>
              <a:gd name="connsiteX2" fmla="*/ 8233819 w 8233819"/>
              <a:gd name="connsiteY2" fmla="*/ 4535128 h 4659398"/>
              <a:gd name="connsiteX3" fmla="*/ 921211 w 8233819"/>
              <a:gd name="connsiteY3" fmla="*/ 3201218 h 4659398"/>
              <a:gd name="connsiteX4" fmla="*/ 907912 w 8233819"/>
              <a:gd name="connsiteY4" fmla="*/ 223743 h 4659398"/>
              <a:gd name="connsiteX0" fmla="*/ 907912 w 8233819"/>
              <a:gd name="connsiteY0" fmla="*/ 12206 h 4447861"/>
              <a:gd name="connsiteX1" fmla="*/ 8227959 w 8233819"/>
              <a:gd name="connsiteY1" fmla="*/ 0 h 4447861"/>
              <a:gd name="connsiteX2" fmla="*/ 8233819 w 8233819"/>
              <a:gd name="connsiteY2" fmla="*/ 4323591 h 4447861"/>
              <a:gd name="connsiteX3" fmla="*/ 921211 w 8233819"/>
              <a:gd name="connsiteY3" fmla="*/ 2989681 h 4447861"/>
              <a:gd name="connsiteX4" fmla="*/ 907912 w 8233819"/>
              <a:gd name="connsiteY4" fmla="*/ 12206 h 4447861"/>
              <a:gd name="connsiteX0" fmla="*/ 0 w 7325907"/>
              <a:gd name="connsiteY0" fmla="*/ 12206 h 4447861"/>
              <a:gd name="connsiteX1" fmla="*/ 7320047 w 7325907"/>
              <a:gd name="connsiteY1" fmla="*/ 0 h 4447861"/>
              <a:gd name="connsiteX2" fmla="*/ 7325907 w 7325907"/>
              <a:gd name="connsiteY2" fmla="*/ 4323591 h 4447861"/>
              <a:gd name="connsiteX3" fmla="*/ 13299 w 7325907"/>
              <a:gd name="connsiteY3" fmla="*/ 2989681 h 4447861"/>
              <a:gd name="connsiteX4" fmla="*/ 0 w 7325907"/>
              <a:gd name="connsiteY4" fmla="*/ 12206 h 4447861"/>
              <a:gd name="connsiteX0" fmla="*/ 0 w 7859234"/>
              <a:gd name="connsiteY0" fmla="*/ 12206 h 4334662"/>
              <a:gd name="connsiteX1" fmla="*/ 7320047 w 7859234"/>
              <a:gd name="connsiteY1" fmla="*/ 0 h 4334662"/>
              <a:gd name="connsiteX2" fmla="*/ 7325907 w 7859234"/>
              <a:gd name="connsiteY2" fmla="*/ 4323591 h 4334662"/>
              <a:gd name="connsiteX3" fmla="*/ 13299 w 7859234"/>
              <a:gd name="connsiteY3" fmla="*/ 2989681 h 4334662"/>
              <a:gd name="connsiteX4" fmla="*/ 0 w 7859234"/>
              <a:gd name="connsiteY4" fmla="*/ 12206 h 4334662"/>
              <a:gd name="connsiteX0" fmla="*/ 0 w 7903631"/>
              <a:gd name="connsiteY0" fmla="*/ 12206 h 4323642"/>
              <a:gd name="connsiteX1" fmla="*/ 7320047 w 7903631"/>
              <a:gd name="connsiteY1" fmla="*/ 0 h 4323642"/>
              <a:gd name="connsiteX2" fmla="*/ 7325907 w 7903631"/>
              <a:gd name="connsiteY2" fmla="*/ 4323591 h 4323642"/>
              <a:gd name="connsiteX3" fmla="*/ 13299 w 7903631"/>
              <a:gd name="connsiteY3" fmla="*/ 2989681 h 4323642"/>
              <a:gd name="connsiteX4" fmla="*/ 0 w 7903631"/>
              <a:gd name="connsiteY4" fmla="*/ 12206 h 4323642"/>
              <a:gd name="connsiteX0" fmla="*/ 0 w 8299784"/>
              <a:gd name="connsiteY0" fmla="*/ 12206 h 4323765"/>
              <a:gd name="connsiteX1" fmla="*/ 7320047 w 8299784"/>
              <a:gd name="connsiteY1" fmla="*/ 0 h 4323765"/>
              <a:gd name="connsiteX2" fmla="*/ 7325907 w 8299784"/>
              <a:gd name="connsiteY2" fmla="*/ 4323591 h 4323765"/>
              <a:gd name="connsiteX3" fmla="*/ 13299 w 8299784"/>
              <a:gd name="connsiteY3" fmla="*/ 2989681 h 4323765"/>
              <a:gd name="connsiteX4" fmla="*/ 0 w 8299784"/>
              <a:gd name="connsiteY4" fmla="*/ 12206 h 4323765"/>
              <a:gd name="connsiteX0" fmla="*/ 0 w 7325907"/>
              <a:gd name="connsiteY0" fmla="*/ 12206 h 4323765"/>
              <a:gd name="connsiteX1" fmla="*/ 7320047 w 7325907"/>
              <a:gd name="connsiteY1" fmla="*/ 0 h 4323765"/>
              <a:gd name="connsiteX2" fmla="*/ 7325907 w 7325907"/>
              <a:gd name="connsiteY2" fmla="*/ 4323591 h 4323765"/>
              <a:gd name="connsiteX3" fmla="*/ 13299 w 7325907"/>
              <a:gd name="connsiteY3" fmla="*/ 2989681 h 4323765"/>
              <a:gd name="connsiteX4" fmla="*/ 0 w 7325907"/>
              <a:gd name="connsiteY4" fmla="*/ 12206 h 432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5907" h="4323765">
                <a:moveTo>
                  <a:pt x="0" y="12206"/>
                </a:moveTo>
                <a:lnTo>
                  <a:pt x="7320047" y="0"/>
                </a:lnTo>
                <a:cubicBezTo>
                  <a:pt x="7322000" y="1441197"/>
                  <a:pt x="7323954" y="2882394"/>
                  <a:pt x="7325907" y="4323591"/>
                </a:cubicBezTo>
                <a:cubicBezTo>
                  <a:pt x="5132243" y="4335778"/>
                  <a:pt x="1234283" y="3708245"/>
                  <a:pt x="13299" y="2989681"/>
                </a:cubicBezTo>
                <a:lnTo>
                  <a:pt x="0" y="12206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237F6B5-4936-B14C-BD6C-E5FE0E33B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8588" y="3052610"/>
            <a:ext cx="3745250" cy="727075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to go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E2978-2DD1-E244-A415-6A38AA8F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5870597"/>
            <a:ext cx="2384646" cy="4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8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150" y="487166"/>
            <a:ext cx="11148740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498" y="974583"/>
            <a:ext cx="11139454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2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30668" y="2265501"/>
            <a:ext cx="8567797" cy="3461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None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22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150" y="487166"/>
            <a:ext cx="11148740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498" y="974583"/>
            <a:ext cx="11139454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3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30669" y="2265500"/>
            <a:ext cx="8545126" cy="3461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None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8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grey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BD42EE-A986-894F-BFF0-4FEC8460E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26" y="1160552"/>
            <a:ext cx="10628073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4" y="1647969"/>
            <a:ext cx="10626725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19174" y="2447365"/>
            <a:ext cx="10626725" cy="3164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blue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BD42EE-A986-894F-BFF0-4FEC8460E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26" y="1160552"/>
            <a:ext cx="10628073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4" y="1647969"/>
            <a:ext cx="10626725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19174" y="2447365"/>
            <a:ext cx="10626725" cy="3164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2pPr>
            <a:lvl3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04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28035-3EA1-914F-9623-D8230F3B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1"/>
            <a:ext cx="11106150" cy="9731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D6EC7-0EDA-5347-ACFF-2EB358610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850563"/>
            <a:ext cx="11106150" cy="39932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8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1" r:id="rId3"/>
    <p:sldLayoutId id="2147483650" r:id="rId4"/>
    <p:sldLayoutId id="2147483657" r:id="rId5"/>
    <p:sldLayoutId id="2147483658" r:id="rId6"/>
    <p:sldLayoutId id="2147483659" r:id="rId7"/>
    <p:sldLayoutId id="2147483662" r:id="rId8"/>
    <p:sldLayoutId id="2147483670" r:id="rId9"/>
    <p:sldLayoutId id="2147483654" r:id="rId10"/>
    <p:sldLayoutId id="2147483655" r:id="rId11"/>
    <p:sldLayoutId id="2147483661" r:id="rId12"/>
    <p:sldLayoutId id="2147483656" r:id="rId13"/>
    <p:sldLayoutId id="2147483669" r:id="rId14"/>
    <p:sldLayoutId id="2147483668" r:id="rId15"/>
    <p:sldLayoutId id="2147483667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340" userDrawn="1">
          <p15:clr>
            <a:srgbClr val="F26B43"/>
          </p15:clr>
        </p15:guide>
        <p15:guide id="15" orient="horz" pos="340" userDrawn="1">
          <p15:clr>
            <a:srgbClr val="F26B43"/>
          </p15:clr>
        </p15:guide>
        <p15:guide id="16" pos="7336" userDrawn="1">
          <p15:clr>
            <a:srgbClr val="F26B43"/>
          </p15:clr>
        </p15:guide>
        <p15:guide id="17" orient="horz" pos="3980" userDrawn="1">
          <p15:clr>
            <a:srgbClr val="F26B43"/>
          </p15:clr>
        </p15:guide>
        <p15:guide id="18" pos="642" userDrawn="1">
          <p15:clr>
            <a:srgbClr val="F26B43"/>
          </p15:clr>
        </p15:guide>
        <p15:guide id="19" orient="horz" pos="3698" userDrawn="1">
          <p15:clr>
            <a:srgbClr val="F26B43"/>
          </p15:clr>
        </p15:guide>
        <p15:guide id="20" pos="73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ptivemarketing.us/97-of-consumers-search-for-local-business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s://www.crazyegg.com/blog/build-trust/" TargetMode="External"/><Relationship Id="rId4" Type="http://schemas.openxmlformats.org/officeDocument/2006/relationships/hyperlink" Target="https://blog.hubspot.com/marketing/online-presen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Ina Pabat-Stroe </a:t>
            </a:r>
            <a:r>
              <a:rPr lang="mr-IN" dirty="0" smtClean="0"/>
              <a:t>–</a:t>
            </a:r>
            <a:r>
              <a:rPr lang="en-GB" dirty="0" smtClean="0"/>
              <a:t> Biscotti Digital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36643" y="3375412"/>
            <a:ext cx="10232107" cy="727075"/>
          </a:xfrm>
        </p:spPr>
        <p:txBody>
          <a:bodyPr/>
          <a:lstStyle/>
          <a:p>
            <a:r>
              <a:rPr lang="en-GB" dirty="0" smtClean="0"/>
              <a:t>and establish an online sales funnel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6823" y="2741718"/>
            <a:ext cx="8909020" cy="629249"/>
          </a:xfrm>
        </p:spPr>
        <p:txBody>
          <a:bodyPr/>
          <a:lstStyle/>
          <a:p>
            <a:r>
              <a:rPr lang="en-GB" dirty="0" smtClean="0"/>
              <a:t>Increase your digital presence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6 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directories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Signpost your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1017827" y="2357573"/>
            <a:ext cx="4470557" cy="3511327"/>
          </a:xfrm>
        </p:spPr>
        <p:txBody>
          <a:bodyPr>
            <a:noAutofit/>
          </a:bodyPr>
          <a:lstStyle/>
          <a:p>
            <a:r>
              <a:rPr lang="en-GB" sz="2400" dirty="0"/>
              <a:t>Bing </a:t>
            </a:r>
            <a:r>
              <a:rPr lang="en-GB" sz="2400" dirty="0" smtClean="0"/>
              <a:t>Places</a:t>
            </a:r>
          </a:p>
          <a:p>
            <a:r>
              <a:rPr lang="en-GB" sz="2400" b="1" u="sng" dirty="0" smtClean="0"/>
              <a:t>Google </a:t>
            </a:r>
            <a:r>
              <a:rPr lang="en-GB" sz="2400" b="1" u="sng" dirty="0"/>
              <a:t>My </a:t>
            </a:r>
            <a:r>
              <a:rPr lang="en-GB" sz="2400" b="1" u="sng" dirty="0" smtClean="0"/>
              <a:t>Business</a:t>
            </a:r>
          </a:p>
          <a:p>
            <a:r>
              <a:rPr lang="en-GB" sz="2400" dirty="0" smtClean="0"/>
              <a:t>Yelp</a:t>
            </a:r>
          </a:p>
          <a:p>
            <a:r>
              <a:rPr lang="en-GB" sz="2400" dirty="0" smtClean="0"/>
              <a:t>Yellow Pages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Ask yourself: where do my customers go to look for my kind of services?</a:t>
            </a:r>
            <a:endParaRPr lang="en-GB" sz="2400" dirty="0"/>
          </a:p>
          <a:p>
            <a:pPr lvl="0"/>
            <a:endParaRPr lang="en-US" sz="2400" dirty="0"/>
          </a:p>
        </p:txBody>
      </p:sp>
      <p:pic>
        <p:nvPicPr>
          <p:cNvPr id="9" name="Picture 8" descr="Screen Shot 2020-04-06 at 13.44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238" y="1792769"/>
            <a:ext cx="6241386" cy="30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outreach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Nurture leads with killer email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1017826" y="2474497"/>
            <a:ext cx="5735397" cy="3949014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Website visitors who have offered their email contacts are incredibly valuable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Continue communicating with them on a weekly basis </a:t>
            </a:r>
            <a:r>
              <a:rPr lang="mr-IN" sz="2400" dirty="0" smtClean="0"/>
              <a:t>–</a:t>
            </a:r>
            <a:r>
              <a:rPr lang="en-GB" sz="2400" dirty="0" smtClean="0"/>
              <a:t> offering engaging, rewarding content 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 smtClean="0"/>
              <a:t>Use email automation with </a:t>
            </a:r>
            <a:r>
              <a:rPr lang="en-GB" sz="2400" dirty="0" err="1" smtClean="0"/>
              <a:t>Mailchimp</a:t>
            </a:r>
            <a:r>
              <a:rPr lang="en-GB" sz="2400" dirty="0" smtClean="0"/>
              <a:t> or </a:t>
            </a:r>
            <a:r>
              <a:rPr lang="en-GB" sz="2400" dirty="0" err="1" smtClean="0"/>
              <a:t>Hubspot</a:t>
            </a:r>
            <a:endParaRPr lang="en-US" sz="2400" dirty="0"/>
          </a:p>
        </p:txBody>
      </p:sp>
      <p:pic>
        <p:nvPicPr>
          <p:cNvPr id="8" name="Picture 7" descr="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630" y="0"/>
            <a:ext cx="2581269" cy="559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channels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Make use of all tools available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6"/>
          </p:nvPr>
        </p:nvSpPr>
        <p:spPr>
          <a:xfrm>
            <a:off x="529498" y="2265500"/>
            <a:ext cx="604749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Most people research businesses and make a judgement based on whether they have an active social presence.</a:t>
            </a:r>
          </a:p>
          <a:p>
            <a:endParaRPr lang="en-GB" dirty="0"/>
          </a:p>
          <a:p>
            <a:r>
              <a:rPr lang="en-GB" dirty="0" smtClean="0"/>
              <a:t>Refresh your social channels, make use of all opportunities offered: fill in accurate consistent descriptions and contact information, images, banners, etc. </a:t>
            </a:r>
          </a:p>
          <a:p>
            <a:endParaRPr lang="en-GB" dirty="0"/>
          </a:p>
          <a:p>
            <a:r>
              <a:rPr lang="en-GB" dirty="0" smtClean="0"/>
              <a:t>If you produce video content, set up a </a:t>
            </a:r>
            <a:r>
              <a:rPr lang="en-GB" dirty="0" err="1" smtClean="0"/>
              <a:t>Youtube</a:t>
            </a:r>
            <a:r>
              <a:rPr lang="en-GB" dirty="0" smtClean="0"/>
              <a:t> channel and integrate it with your website for SEO good practice</a:t>
            </a:r>
            <a:endParaRPr lang="en-US" dirty="0"/>
          </a:p>
        </p:txBody>
      </p:sp>
      <p:pic>
        <p:nvPicPr>
          <p:cNvPr id="6" name="Picture 5" descr="sara-kurfess-6lcT2kRPvnI-unsplas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56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6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Partners, influencers and guest posting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Reach as far as you can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6"/>
          </p:nvPr>
        </p:nvSpPr>
        <p:spPr>
          <a:xfrm>
            <a:off x="1019174" y="2447365"/>
            <a:ext cx="6775531" cy="358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 smtClean="0"/>
              <a:t>Use your existing relationships to guest post content on their blogs and socials </a:t>
            </a:r>
            <a:r>
              <a:rPr lang="mr-IN" sz="2400" dirty="0" smtClean="0"/>
              <a:t>–</a:t>
            </a:r>
            <a:r>
              <a:rPr lang="en-GB" sz="2400" dirty="0" smtClean="0"/>
              <a:t> build a cross promotion program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Build a list of local influencers and offer them a mutually advantageous exchange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Look for guest post opportunities on industry platforms, forums and other relevant online communities</a:t>
            </a:r>
            <a:endParaRPr lang="en-GB" sz="2400" dirty="0"/>
          </a:p>
        </p:txBody>
      </p:sp>
      <p:pic>
        <p:nvPicPr>
          <p:cNvPr id="8" name="Picture 7" descr="john-hoang-D-GFfMAiqRU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727" y="982684"/>
            <a:ext cx="3104273" cy="46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Use word of mouth to reach further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6"/>
          </p:nvPr>
        </p:nvSpPr>
        <p:spPr>
          <a:xfrm>
            <a:off x="1019175" y="2877413"/>
            <a:ext cx="4922796" cy="258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Use loyalty and advocacy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By going above and beyond when delivering your services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Ask for reviews, feedback, testimonials and recommendations</a:t>
            </a:r>
            <a:endParaRPr lang="en-US" sz="2400" dirty="0"/>
          </a:p>
        </p:txBody>
      </p:sp>
      <p:pic>
        <p:nvPicPr>
          <p:cNvPr id="7" name="Picture 6" descr="Screen Shot 2020-04-06 at 14.40.3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670" y="1836863"/>
            <a:ext cx="4561229" cy="36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0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Paid campaigns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Social and Pay per click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529498" y="1889400"/>
            <a:ext cx="5542782" cy="3461123"/>
          </a:xfrm>
        </p:spPr>
        <p:txBody>
          <a:bodyPr>
            <a:noAutofit/>
          </a:bodyPr>
          <a:lstStyle/>
          <a:p>
            <a:r>
              <a:rPr lang="en-US" sz="2400" dirty="0" smtClean="0"/>
              <a:t>Further expand your reach with paid campaigns, once all your digital assets are in place</a:t>
            </a:r>
          </a:p>
          <a:p>
            <a:endParaRPr lang="en-US" sz="2400" dirty="0"/>
          </a:p>
          <a:p>
            <a:r>
              <a:rPr lang="en-US" sz="2400" dirty="0" smtClean="0"/>
              <a:t>Pay per click campaign performance depends on the overall ranking of your website</a:t>
            </a:r>
          </a:p>
          <a:p>
            <a:endParaRPr lang="en-US" sz="2400" dirty="0"/>
          </a:p>
          <a:p>
            <a:r>
              <a:rPr lang="en-US" sz="2400" dirty="0" smtClean="0"/>
              <a:t>Use the best targeting tools available on social </a:t>
            </a:r>
            <a:r>
              <a:rPr lang="mr-IN" sz="2400" dirty="0" smtClean="0"/>
              <a:t>–</a:t>
            </a:r>
            <a:r>
              <a:rPr lang="en-US" sz="2400" dirty="0" smtClean="0"/>
              <a:t> don’t just boost posts.</a:t>
            </a:r>
            <a:endParaRPr lang="en-US" sz="2400" dirty="0"/>
          </a:p>
        </p:txBody>
      </p:sp>
      <p:pic>
        <p:nvPicPr>
          <p:cNvPr id="6" name="Picture 5" descr="aweber-facebook-ad-example-1024x9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067" y="1176294"/>
            <a:ext cx="4665823" cy="43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98" y="487166"/>
            <a:ext cx="11148740" cy="487396"/>
          </a:xfrm>
        </p:spPr>
        <p:txBody>
          <a:bodyPr/>
          <a:lstStyle/>
          <a:p>
            <a:r>
              <a:rPr lang="en-US" dirty="0" smtClean="0"/>
              <a:t>Monitor your 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Monthly analyze your traffic volume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529499" y="1857275"/>
            <a:ext cx="5993528" cy="4183532"/>
          </a:xfrm>
        </p:spPr>
        <p:txBody>
          <a:bodyPr>
            <a:noAutofit/>
          </a:bodyPr>
          <a:lstStyle/>
          <a:p>
            <a:r>
              <a:rPr lang="en-GB" sz="1600" dirty="0" smtClean="0"/>
              <a:t>Use a free dashboard like </a:t>
            </a:r>
            <a:r>
              <a:rPr lang="en-GB" sz="1600" dirty="0" err="1" smtClean="0"/>
              <a:t>Databox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Or Google Analytics: </a:t>
            </a:r>
          </a:p>
          <a:p>
            <a:r>
              <a:rPr lang="en-GB" sz="1600" dirty="0"/>
              <a:t>T</a:t>
            </a:r>
            <a:r>
              <a:rPr lang="en-GB" sz="1600" dirty="0" smtClean="0"/>
              <a:t>o see most read pages on your website </a:t>
            </a:r>
            <a:r>
              <a:rPr lang="en-GB" sz="1600" dirty="0"/>
              <a:t>open Google Analytics and navigate to </a:t>
            </a:r>
            <a:r>
              <a:rPr lang="en-GB" sz="1600" b="1" dirty="0" err="1"/>
              <a:t>Behavior</a:t>
            </a:r>
            <a:r>
              <a:rPr lang="en-GB" sz="1600" dirty="0"/>
              <a:t> -&gt; </a:t>
            </a:r>
            <a:r>
              <a:rPr lang="en-GB" sz="1600" b="1" dirty="0"/>
              <a:t>Site Content</a:t>
            </a:r>
            <a:r>
              <a:rPr lang="en-GB" sz="1600" dirty="0"/>
              <a:t> -&gt; </a:t>
            </a:r>
            <a:r>
              <a:rPr lang="en-GB" sz="1600" b="1" dirty="0"/>
              <a:t>All Pages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 smtClean="0"/>
              <a:t>To see website traffic sources, open Google Analytics and navigate to </a:t>
            </a:r>
            <a:r>
              <a:rPr lang="en-GB" sz="1600" b="1" dirty="0" smtClean="0"/>
              <a:t>Acquisition -&gt;All Traffic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US" sz="1600" dirty="0"/>
          </a:p>
        </p:txBody>
      </p:sp>
      <p:pic>
        <p:nvPicPr>
          <p:cNvPr id="6" name="Picture 5" descr="Screen Shot 2020-04-06 at 13.07.3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300" y="207595"/>
            <a:ext cx="4610189" cy="2511889"/>
          </a:xfrm>
          <a:prstGeom prst="rect">
            <a:avLst/>
          </a:prstGeom>
        </p:spPr>
      </p:pic>
      <p:pic>
        <p:nvPicPr>
          <p:cNvPr id="8" name="Picture 7" descr="top-pages-orig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45" y="2993406"/>
            <a:ext cx="4653244" cy="2645688"/>
          </a:xfrm>
          <a:prstGeom prst="rect">
            <a:avLst/>
          </a:prstGeom>
        </p:spPr>
      </p:pic>
      <p:pic>
        <p:nvPicPr>
          <p:cNvPr id="9" name="Picture 8" descr="kh-google-analytics-acquisitions-overview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744" y="4077204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tart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3231" y="0"/>
            <a:ext cx="6368769" cy="5446670"/>
          </a:xfrm>
        </p:spPr>
      </p:pic>
    </p:spTree>
    <p:extLst>
      <p:ext uri="{BB962C8B-B14F-4D97-AF65-F5344CB8AC3E}">
        <p14:creationId xmlns:p14="http://schemas.microsoft.com/office/powerpoint/2010/main" val="3258532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ina@biscottidigital.co.uk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4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6119" y="1629741"/>
            <a:ext cx="10769189" cy="349644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000" dirty="0" smtClean="0"/>
              <a:t>Offices in Kirkintilloch and Milngavie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000" dirty="0" smtClean="0"/>
              <a:t>Here to support both people planning on setting up their own business and existing companies within East Dunbartonshire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000" dirty="0" smtClean="0"/>
              <a:t>We provide practical assistance, training workshops, networking opportunities and information on the support available throughout the enterprise network and beyond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000" dirty="0" smtClean="0"/>
              <a:t>Call 0141 578 8530 to arrange to meet a Business Adviser</a:t>
            </a:r>
          </a:p>
          <a:p>
            <a:endParaRPr lang="en-GB" sz="3200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11430" y="463334"/>
            <a:ext cx="11369140" cy="629249"/>
          </a:xfrm>
        </p:spPr>
        <p:txBody>
          <a:bodyPr/>
          <a:lstStyle/>
          <a:p>
            <a:pPr algn="ctr"/>
            <a:r>
              <a:rPr lang="en-GB" dirty="0" smtClean="0"/>
              <a:t>Business Gateway East Dunbartonshire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8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6823" y="712529"/>
            <a:ext cx="6710405" cy="629249"/>
          </a:xfrm>
        </p:spPr>
        <p:txBody>
          <a:bodyPr/>
          <a:lstStyle/>
          <a:p>
            <a:r>
              <a:rPr lang="en-US" dirty="0" smtClean="0"/>
              <a:t>Main talking points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016823" y="1754485"/>
            <a:ext cx="7356492" cy="4450198"/>
          </a:xfrm>
        </p:spPr>
        <p:txBody>
          <a:bodyPr>
            <a:noAutofit/>
          </a:bodyPr>
          <a:lstStyle/>
          <a:p>
            <a:r>
              <a:rPr lang="en-GB" sz="2400" dirty="0" smtClean="0"/>
              <a:t>1. Establish an online presence</a:t>
            </a:r>
          </a:p>
          <a:p>
            <a:endParaRPr lang="en-GB" sz="2400" dirty="0" smtClean="0"/>
          </a:p>
          <a:p>
            <a:r>
              <a:rPr lang="en-GB" sz="2400" dirty="0" smtClean="0"/>
              <a:t>2. Website</a:t>
            </a:r>
          </a:p>
          <a:p>
            <a:endParaRPr lang="en-GB" sz="2400" dirty="0" smtClean="0"/>
          </a:p>
          <a:p>
            <a:r>
              <a:rPr lang="en-GB" sz="2400" dirty="0" smtClean="0"/>
              <a:t>3. Signposts</a:t>
            </a:r>
          </a:p>
          <a:p>
            <a:endParaRPr lang="en-GB" sz="2400" dirty="0" smtClean="0"/>
          </a:p>
          <a:p>
            <a:r>
              <a:rPr lang="en-GB" sz="2400" dirty="0" smtClean="0"/>
              <a:t>4. Email</a:t>
            </a:r>
          </a:p>
          <a:p>
            <a:endParaRPr lang="en-GB" sz="2400" dirty="0" smtClean="0"/>
          </a:p>
          <a:p>
            <a:r>
              <a:rPr lang="en-GB" sz="2400" dirty="0" smtClean="0"/>
              <a:t>5. Social</a:t>
            </a:r>
          </a:p>
          <a:p>
            <a:endParaRPr lang="en-GB" sz="2400" dirty="0"/>
          </a:p>
        </p:txBody>
      </p:sp>
      <p:pic>
        <p:nvPicPr>
          <p:cNvPr id="8" name="Picture 7" descr="austin-distel-VwsuhJ9uee4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228" y="677076"/>
            <a:ext cx="3220925" cy="2147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7228" y="2949049"/>
            <a:ext cx="29558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6. Relationships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7. Paid campaigns</a:t>
            </a:r>
          </a:p>
          <a:p>
            <a:endParaRPr lang="en-US" sz="2400" dirty="0"/>
          </a:p>
          <a:p>
            <a:r>
              <a:rPr lang="en-US" sz="2400" dirty="0" smtClean="0"/>
              <a:t>8. Monitoring results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83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18" y="487187"/>
            <a:ext cx="11148740" cy="487396"/>
          </a:xfrm>
        </p:spPr>
        <p:txBody>
          <a:bodyPr/>
          <a:lstStyle/>
          <a:p>
            <a:r>
              <a:rPr lang="en-US" dirty="0" smtClean="0"/>
              <a:t>Let’s get to know each other!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56204" y="974604"/>
            <a:ext cx="11139454" cy="488957"/>
          </a:xfrm>
        </p:spPr>
        <p:txBody>
          <a:bodyPr/>
          <a:lstStyle/>
          <a:p>
            <a:r>
              <a:rPr lang="en-US" dirty="0" smtClean="0"/>
              <a:t>Ina Pabat-Stroe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646918" y="2265523"/>
            <a:ext cx="5740395" cy="2777034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Owner Biscotti </a:t>
            </a:r>
            <a:r>
              <a:rPr lang="en-GB" b="1" dirty="0" smtClean="0"/>
              <a:t>Digital </a:t>
            </a:r>
            <a:r>
              <a:rPr lang="mr-IN" b="1" dirty="0" smtClean="0"/>
              <a:t>–</a:t>
            </a:r>
            <a:r>
              <a:rPr lang="en-GB" b="1" dirty="0" smtClean="0"/>
              <a:t> organiser of Work Jam</a:t>
            </a:r>
            <a:endParaRPr lang="en-GB" dirty="0"/>
          </a:p>
          <a:p>
            <a:r>
              <a:rPr lang="en-GB" b="1" dirty="0"/>
              <a:t>Publisher of that ilk</a:t>
            </a:r>
            <a:r>
              <a:rPr lang="en-GB" b="1" dirty="0" smtClean="0"/>
              <a:t>. </a:t>
            </a:r>
            <a:r>
              <a:rPr lang="mr-IN" b="1" dirty="0" smtClean="0"/>
              <a:t>–</a:t>
            </a:r>
            <a:r>
              <a:rPr lang="en-GB" b="1" dirty="0" smtClean="0"/>
              <a:t> your </a:t>
            </a:r>
            <a:r>
              <a:rPr lang="en-GB" b="1" dirty="0" err="1" smtClean="0"/>
              <a:t>ultra_local</a:t>
            </a:r>
            <a:r>
              <a:rPr lang="en-GB" b="1" dirty="0" smtClean="0"/>
              <a:t> guide to Bearsden and Milngavie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GB" dirty="0"/>
              <a:t>More </a:t>
            </a:r>
            <a:r>
              <a:rPr lang="en-GB" dirty="0" smtClean="0"/>
              <a:t>than15 </a:t>
            </a:r>
            <a:r>
              <a:rPr lang="en-GB" dirty="0"/>
              <a:t>years in </a:t>
            </a:r>
            <a:r>
              <a:rPr lang="en-GB" dirty="0" smtClean="0"/>
              <a:t>marketing</a:t>
            </a:r>
            <a:endParaRPr lang="en-GB" dirty="0"/>
          </a:p>
          <a:p>
            <a:r>
              <a:rPr lang="en-GB" dirty="0" smtClean="0"/>
              <a:t>Worked for IT corporations like Xerox and Symantec</a:t>
            </a:r>
          </a:p>
          <a:p>
            <a:r>
              <a:rPr lang="en-GB" dirty="0" smtClean="0"/>
              <a:t>Digital marketing in agency</a:t>
            </a:r>
          </a:p>
          <a:p>
            <a:r>
              <a:rPr lang="en-GB" dirty="0" smtClean="0"/>
              <a:t>Small business and start up projects</a:t>
            </a:r>
          </a:p>
          <a:p>
            <a:endParaRPr lang="en-US" dirty="0"/>
          </a:p>
        </p:txBody>
      </p:sp>
      <p:pic>
        <p:nvPicPr>
          <p:cNvPr id="5" name="Picture 4" descr="That Ilk. Summer Issu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375" y="974604"/>
            <a:ext cx="1577882" cy="2041964"/>
          </a:xfrm>
          <a:prstGeom prst="rect">
            <a:avLst/>
          </a:prstGeom>
        </p:spPr>
      </p:pic>
      <p:pic>
        <p:nvPicPr>
          <p:cNvPr id="6" name="Picture 5" descr="That Ilk Bearsden and Milngavie first cov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332" y="974583"/>
            <a:ext cx="1551196" cy="2009646"/>
          </a:xfrm>
          <a:prstGeom prst="rect">
            <a:avLst/>
          </a:prstGeom>
        </p:spPr>
      </p:pic>
      <p:pic>
        <p:nvPicPr>
          <p:cNvPr id="7" name="Picture 6" descr="That Ilk 02 cov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866" y="974604"/>
            <a:ext cx="1552892" cy="2009625"/>
          </a:xfrm>
          <a:prstGeom prst="rect">
            <a:avLst/>
          </a:prstGeom>
        </p:spPr>
      </p:pic>
      <p:pic>
        <p:nvPicPr>
          <p:cNvPr id="8" name="Picture 7" descr="0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995" y="3117421"/>
            <a:ext cx="3254262" cy="24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an online presence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How easy is it to be found online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529498" y="2265500"/>
            <a:ext cx="8545126" cy="3461123"/>
          </a:xfrm>
        </p:spPr>
        <p:txBody>
          <a:bodyPr/>
          <a:lstStyle/>
          <a:p>
            <a:r>
              <a:rPr lang="en-US" dirty="0" smtClean="0"/>
              <a:t>Build your reputation and establish trust</a:t>
            </a:r>
          </a:p>
          <a:p>
            <a:endParaRPr lang="en-US" dirty="0"/>
          </a:p>
          <a:p>
            <a:r>
              <a:rPr lang="en-US" dirty="0" smtClean="0"/>
              <a:t>Increase brand awareness</a:t>
            </a:r>
          </a:p>
          <a:p>
            <a:endParaRPr lang="en-US" dirty="0"/>
          </a:p>
          <a:p>
            <a:r>
              <a:rPr lang="en-US" dirty="0" smtClean="0"/>
              <a:t>Provide visibility for your products and services</a:t>
            </a:r>
          </a:p>
          <a:p>
            <a:endParaRPr lang="en-US" dirty="0" smtClean="0"/>
          </a:p>
          <a:p>
            <a:endParaRPr lang="en-US" b="1" u="sng" dirty="0"/>
          </a:p>
          <a:p>
            <a:r>
              <a:rPr lang="en-US" b="1" u="sng" dirty="0" smtClean="0"/>
              <a:t>Key to establish a relevant online presence: create value</a:t>
            </a:r>
            <a:endParaRPr lang="en-US" b="1" u="sng" dirty="0"/>
          </a:p>
        </p:txBody>
      </p:sp>
      <p:pic>
        <p:nvPicPr>
          <p:cNvPr id="6" name="Picture 5" descr="jamie-templeton-6gQjPGx1uQw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910" y="2265500"/>
            <a:ext cx="4118208" cy="27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Improve Your Website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529498" y="1873980"/>
            <a:ext cx="4990473" cy="3323621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hlinkClick r:id="rId3"/>
              </a:rPr>
              <a:t>97</a:t>
            </a:r>
            <a:r>
              <a:rPr lang="en-GB" sz="1800" b="1" dirty="0">
                <a:hlinkClick r:id="rId3"/>
              </a:rPr>
              <a:t>% of consumers use the internet to find a </a:t>
            </a:r>
            <a:r>
              <a:rPr lang="en-GB" sz="1800" b="1" dirty="0" smtClean="0">
                <a:hlinkClick r:id="rId3"/>
              </a:rPr>
              <a:t>business</a:t>
            </a:r>
            <a:r>
              <a:rPr lang="en-US" sz="1800" dirty="0"/>
              <a:t> </a:t>
            </a:r>
            <a:r>
              <a:rPr lang="mr-IN" sz="1800" dirty="0" smtClean="0"/>
              <a:t>–</a:t>
            </a:r>
            <a:r>
              <a:rPr lang="en-US" sz="1800" dirty="0" smtClean="0"/>
              <a:t> Source </a:t>
            </a:r>
            <a:r>
              <a:rPr lang="en-GB" sz="1800" dirty="0">
                <a:hlinkClick r:id="rId4"/>
              </a:rPr>
              <a:t>https://blog.hubspot.com/marketing/online-presence</a:t>
            </a:r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A website belongs to you 100%</a:t>
            </a:r>
          </a:p>
          <a:p>
            <a:r>
              <a:rPr lang="en-GB" sz="1800" dirty="0" smtClean="0"/>
              <a:t>The content stays available and searchable for as long as you want it to be</a:t>
            </a:r>
          </a:p>
          <a:p>
            <a:r>
              <a:rPr lang="en-GB" sz="1800" dirty="0" smtClean="0"/>
              <a:t>Not victim of fashion trends and dwindling audiences</a:t>
            </a:r>
          </a:p>
          <a:p>
            <a:r>
              <a:rPr lang="en-GB" sz="1800" dirty="0" smtClean="0"/>
              <a:t>Benefit from traffic brought by search engines organically</a:t>
            </a:r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514400" y="1301617"/>
            <a:ext cx="42136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quality tried and tested platforms:</a:t>
            </a:r>
          </a:p>
          <a:p>
            <a:r>
              <a:rPr lang="en-US" dirty="0" err="1" smtClean="0"/>
              <a:t>Wordpress</a:t>
            </a:r>
            <a:endParaRPr lang="en-US" dirty="0" smtClean="0"/>
          </a:p>
          <a:p>
            <a:r>
              <a:rPr lang="en-US" dirty="0" err="1" smtClean="0"/>
              <a:t>SquareSpace</a:t>
            </a:r>
            <a:endParaRPr lang="en-US" dirty="0" smtClean="0"/>
          </a:p>
          <a:p>
            <a:r>
              <a:rPr lang="en-US" dirty="0" err="1" smtClean="0"/>
              <a:t>Wix</a:t>
            </a:r>
            <a:endParaRPr lang="en-US" dirty="0" smtClean="0"/>
          </a:p>
          <a:p>
            <a:r>
              <a:rPr lang="en-US" dirty="0" err="1" smtClean="0"/>
              <a:t>Shopify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for online retail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150" y="5594858"/>
            <a:ext cx="8456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for mobile first!</a:t>
            </a:r>
          </a:p>
          <a:p>
            <a:endParaRPr lang="en-US" dirty="0" smtClean="0"/>
          </a:p>
          <a:p>
            <a:r>
              <a:rPr lang="en-US" dirty="0" smtClean="0"/>
              <a:t>Further read on building website trust: </a:t>
            </a:r>
            <a:r>
              <a:rPr lang="en-US" u="sng" dirty="0">
                <a:hlinkClick r:id="rId5"/>
              </a:rPr>
              <a:t>https://www.crazyegg.com/blog/build-trust/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10" name="Picture 9" descr="le-buzz-KiEiI2b9GkU-unsplash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400" y="2957443"/>
            <a:ext cx="4213638" cy="28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 smtClean="0"/>
              <a:t>A healthy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529499" y="1621346"/>
            <a:ext cx="6062610" cy="4706878"/>
          </a:xfrm>
        </p:spPr>
        <p:txBody>
          <a:bodyPr>
            <a:normAutofit/>
          </a:bodyPr>
          <a:lstStyle/>
          <a:p>
            <a:r>
              <a:rPr lang="en-GB" dirty="0" smtClean="0"/>
              <a:t>A strong Home page</a:t>
            </a:r>
          </a:p>
          <a:p>
            <a:endParaRPr lang="en-GB" dirty="0" smtClean="0"/>
          </a:p>
          <a:p>
            <a:r>
              <a:rPr lang="en-GB" dirty="0" smtClean="0"/>
              <a:t>A dedicated About page to detail your business story and increase trust</a:t>
            </a:r>
          </a:p>
          <a:p>
            <a:endParaRPr lang="en-GB" dirty="0" smtClean="0"/>
          </a:p>
          <a:p>
            <a:r>
              <a:rPr lang="en-GB" dirty="0" smtClean="0"/>
              <a:t>Product and services pages built as resource pages linking to further useful content: product description, previous successful sales, testimonials, detailed tutorials and FAQ’s around that product</a:t>
            </a:r>
          </a:p>
          <a:p>
            <a:endParaRPr lang="en-GB" dirty="0" smtClean="0"/>
          </a:p>
          <a:p>
            <a:r>
              <a:rPr lang="en-GB" dirty="0" smtClean="0"/>
              <a:t>All pages must have a CTA!!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57812" y="1124512"/>
            <a:ext cx="427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relationship culture</a:t>
            </a:r>
          </a:p>
          <a:p>
            <a:endParaRPr lang="en-US" dirty="0"/>
          </a:p>
          <a:p>
            <a:r>
              <a:rPr lang="en-US" dirty="0" smtClean="0"/>
              <a:t>Integrate links to all your social channels and further relevant presence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2724" y="5699567"/>
            <a:ext cx="707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Watch loading times as they can really impact your user experience</a:t>
            </a:r>
            <a:endParaRPr lang="en-US" dirty="0"/>
          </a:p>
        </p:txBody>
      </p:sp>
      <p:pic>
        <p:nvPicPr>
          <p:cNvPr id="10" name="Picture 9" descr="felipe-furtado-2zDXqgTzEFE-unsplas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812" y="2572236"/>
            <a:ext cx="4271485" cy="28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pages and resource pages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Further ways to structure your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1017826" y="2515525"/>
            <a:ext cx="5738061" cy="2836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The main purpose of your website is to capture correct audiences and convert them into leads and further, into clients.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Resource pages are pages that bring together all content related to one topic creating clusters of competency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Landing pages are pages that focus on one specific topic, industry, product with the aim to encourage users to register in order to download a free resource or join an event</a:t>
            </a: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14" name="Picture 13" descr="1551250421_226_rental-rides-unbounce-landing-page-templ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832" y="1995605"/>
            <a:ext cx="4660168" cy="37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Calls to 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And sign up forms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6791" y="2617891"/>
            <a:ext cx="5268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Signup forms are essential: only ask for essential information, make sure you have a clear privacy policy and explain how you would use and store the data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Each page on your website should have a Call to action: to further browse, to get in touch, to signup, to register, to download, </a:t>
            </a:r>
            <a:r>
              <a:rPr lang="en-GB" dirty="0" err="1" smtClean="0"/>
              <a:t>etc</a:t>
            </a:r>
            <a:endParaRPr lang="en-US" dirty="0"/>
          </a:p>
        </p:txBody>
      </p:sp>
      <p:pic>
        <p:nvPicPr>
          <p:cNvPr id="10" name="Picture 9" descr="reddit-sign-in-for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477" y="1814685"/>
            <a:ext cx="4756197" cy="31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60666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Gateway">
  <a:themeElements>
    <a:clrScheme name="business gateway 1">
      <a:dk1>
        <a:srgbClr val="3C3C3B"/>
      </a:dk1>
      <a:lt1>
        <a:srgbClr val="FFFFFF"/>
      </a:lt1>
      <a:dk2>
        <a:srgbClr val="3C3C3B"/>
      </a:dk2>
      <a:lt2>
        <a:srgbClr val="EAEDE8"/>
      </a:lt2>
      <a:accent1>
        <a:srgbClr val="00539F"/>
      </a:accent1>
      <a:accent2>
        <a:srgbClr val="00A0DE"/>
      </a:accent2>
      <a:accent3>
        <a:srgbClr val="008669"/>
      </a:accent3>
      <a:accent4>
        <a:srgbClr val="54B948"/>
      </a:accent4>
      <a:accent5>
        <a:srgbClr val="00539F"/>
      </a:accent5>
      <a:accent6>
        <a:srgbClr val="008669"/>
      </a:accent6>
      <a:hlink>
        <a:srgbClr val="54B948"/>
      </a:hlink>
      <a:folHlink>
        <a:srgbClr val="00A0D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653447_COS BG ppt template" id="{18018CD2-300F-514D-A7B8-23578EE3BFDA}" vid="{C79A2232-F33C-5449-B62F-91F37150DA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gateway presentation template</Template>
  <TotalTime>10818</TotalTime>
  <Words>938</Words>
  <Application>Microsoft Office PowerPoint</Application>
  <PresentationFormat>Widescreen</PresentationFormat>
  <Paragraphs>154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Mangal</vt:lpstr>
      <vt:lpstr>Business Gateway</vt:lpstr>
      <vt:lpstr>Increase your digital presence</vt:lpstr>
      <vt:lpstr>Business Gateway East Dunbartonshire</vt:lpstr>
      <vt:lpstr>Main talking points</vt:lpstr>
      <vt:lpstr>Let’s get to know each other!</vt:lpstr>
      <vt:lpstr>Establish an online presence</vt:lpstr>
      <vt:lpstr>Improve Your Website</vt:lpstr>
      <vt:lpstr>Website</vt:lpstr>
      <vt:lpstr>Landing pages and resource pages</vt:lpstr>
      <vt:lpstr>Calls to action</vt:lpstr>
      <vt:lpstr>Online directories</vt:lpstr>
      <vt:lpstr>Email outreach</vt:lpstr>
      <vt:lpstr>Social channels</vt:lpstr>
      <vt:lpstr>Partners, influencers and guest posting</vt:lpstr>
      <vt:lpstr>Referrals</vt:lpstr>
      <vt:lpstr>Paid campaigns</vt:lpstr>
      <vt:lpstr>Monitor your progress</vt:lpstr>
      <vt:lpstr>PowerPoint Presentation</vt:lpstr>
      <vt:lpstr>PowerPoint Presentation</vt:lpstr>
    </vt:vector>
  </TitlesOfParts>
  <Company>East Dunbartonshire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McCue</dc:creator>
  <cp:lastModifiedBy>Anne Macintosh</cp:lastModifiedBy>
  <cp:revision>94</cp:revision>
  <dcterms:created xsi:type="dcterms:W3CDTF">2019-07-03T13:04:02Z</dcterms:created>
  <dcterms:modified xsi:type="dcterms:W3CDTF">2020-04-09T16:01:07Z</dcterms:modified>
</cp:coreProperties>
</file>