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notesMasterIdLst>
    <p:notesMasterId r:id="rId48"/>
  </p:notesMasterIdLst>
  <p:sldIdLst>
    <p:sldId id="256" r:id="rId2"/>
    <p:sldId id="257" r:id="rId3"/>
    <p:sldId id="258" r:id="rId4"/>
    <p:sldId id="260" r:id="rId5"/>
    <p:sldId id="263" r:id="rId6"/>
    <p:sldId id="394" r:id="rId7"/>
    <p:sldId id="395" r:id="rId8"/>
    <p:sldId id="396" r:id="rId9"/>
    <p:sldId id="397" r:id="rId10"/>
    <p:sldId id="399" r:id="rId11"/>
    <p:sldId id="398" r:id="rId12"/>
    <p:sldId id="423" r:id="rId13"/>
    <p:sldId id="425" r:id="rId14"/>
    <p:sldId id="424" r:id="rId15"/>
    <p:sldId id="426" r:id="rId16"/>
    <p:sldId id="427" r:id="rId17"/>
    <p:sldId id="429" r:id="rId18"/>
    <p:sldId id="430" r:id="rId19"/>
    <p:sldId id="431" r:id="rId20"/>
    <p:sldId id="432" r:id="rId21"/>
    <p:sldId id="433" r:id="rId22"/>
    <p:sldId id="435" r:id="rId23"/>
    <p:sldId id="434" r:id="rId24"/>
    <p:sldId id="400" r:id="rId25"/>
    <p:sldId id="335" r:id="rId26"/>
    <p:sldId id="290" r:id="rId27"/>
    <p:sldId id="402" r:id="rId28"/>
    <p:sldId id="403" r:id="rId29"/>
    <p:sldId id="404" r:id="rId30"/>
    <p:sldId id="405" r:id="rId31"/>
    <p:sldId id="409" r:id="rId32"/>
    <p:sldId id="407" r:id="rId33"/>
    <p:sldId id="408" r:id="rId34"/>
    <p:sldId id="410" r:id="rId35"/>
    <p:sldId id="412" r:id="rId36"/>
    <p:sldId id="413" r:id="rId37"/>
    <p:sldId id="414" r:id="rId38"/>
    <p:sldId id="415" r:id="rId39"/>
    <p:sldId id="422" r:id="rId40"/>
    <p:sldId id="416" r:id="rId41"/>
    <p:sldId id="418" r:id="rId42"/>
    <p:sldId id="419" r:id="rId43"/>
    <p:sldId id="421" r:id="rId44"/>
    <p:sldId id="420" r:id="rId45"/>
    <p:sldId id="393" r:id="rId46"/>
    <p:sldId id="325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ry Clark" initials="BC" lastIdx="2" clrIdx="0">
    <p:extLst>
      <p:ext uri="{19B8F6BF-5375-455C-9EA6-DF929625EA0E}">
        <p15:presenceInfo xmlns:p15="http://schemas.microsoft.com/office/powerpoint/2012/main" userId="fc1bde0bfff984b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249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7.svg"/><Relationship Id="rId1" Type="http://schemas.openxmlformats.org/officeDocument/2006/relationships/image" Target="../media/image12.png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0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7.svg"/><Relationship Id="rId1" Type="http://schemas.openxmlformats.org/officeDocument/2006/relationships/image" Target="../media/image12.png"/><Relationship Id="rId6" Type="http://schemas.openxmlformats.org/officeDocument/2006/relationships/image" Target="../media/image21.svg"/><Relationship Id="rId5" Type="http://schemas.openxmlformats.org/officeDocument/2006/relationships/image" Target="../media/image14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3F7AC5-916F-4F10-B599-17ADBFDB8F86}" type="doc">
      <dgm:prSet loTypeId="urn:microsoft.com/office/officeart/2018/2/layout/IconLabelList" loCatId="icon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9C799322-3A76-44A5-BB3C-3B948060BCB6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Relax, Enjoy and let's learn together</a:t>
          </a:r>
          <a:endParaRPr lang="en-US" dirty="0"/>
        </a:p>
      </dgm:t>
    </dgm:pt>
    <dgm:pt modelId="{60A4386F-304B-4532-8C32-0382CECBC664}" type="parTrans" cxnId="{53033071-D453-4879-BDE5-3F3927444DF2}">
      <dgm:prSet/>
      <dgm:spPr/>
      <dgm:t>
        <a:bodyPr/>
        <a:lstStyle/>
        <a:p>
          <a:endParaRPr lang="en-US"/>
        </a:p>
      </dgm:t>
    </dgm:pt>
    <dgm:pt modelId="{D9C2D8A5-E0C8-4C58-BAAA-C6F111E42DB9}" type="sibTrans" cxnId="{53033071-D453-4879-BDE5-3F3927444DF2}">
      <dgm:prSet/>
      <dgm:spPr/>
      <dgm:t>
        <a:bodyPr/>
        <a:lstStyle/>
        <a:p>
          <a:endParaRPr lang="en-US"/>
        </a:p>
      </dgm:t>
    </dgm:pt>
    <dgm:pt modelId="{A5A27C07-F573-4B9D-BA8E-970C83058E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Please use the Mute function when not speaking</a:t>
          </a:r>
        </a:p>
      </dgm:t>
    </dgm:pt>
    <dgm:pt modelId="{8E1DA4A9-3DAC-49D5-933E-F670BD3DDDF7}" type="parTrans" cxnId="{F5AC8316-6916-4F9F-9C0D-FB607DD3732D}">
      <dgm:prSet/>
      <dgm:spPr/>
      <dgm:t>
        <a:bodyPr/>
        <a:lstStyle/>
        <a:p>
          <a:endParaRPr lang="en-US"/>
        </a:p>
      </dgm:t>
    </dgm:pt>
    <dgm:pt modelId="{908FE26D-A9EB-4227-8219-265F03B9BBC5}" type="sibTrans" cxnId="{F5AC8316-6916-4F9F-9C0D-FB607DD3732D}">
      <dgm:prSet/>
      <dgm:spPr/>
      <dgm:t>
        <a:bodyPr/>
        <a:lstStyle/>
        <a:p>
          <a:endParaRPr lang="en-US"/>
        </a:p>
      </dgm:t>
    </dgm:pt>
    <dgm:pt modelId="{B013C216-D967-4603-A3C4-1F40E80ED3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Feel free to use the chat box for comments </a:t>
          </a:r>
        </a:p>
      </dgm:t>
    </dgm:pt>
    <dgm:pt modelId="{DB9F185A-F611-46A0-A414-1AD1BB626BE6}" type="parTrans" cxnId="{3F8D1C70-8DF9-4F34-901B-00BF7195F7E5}">
      <dgm:prSet/>
      <dgm:spPr/>
      <dgm:t>
        <a:bodyPr/>
        <a:lstStyle/>
        <a:p>
          <a:endParaRPr lang="en-US"/>
        </a:p>
      </dgm:t>
    </dgm:pt>
    <dgm:pt modelId="{9305FC64-EB03-442A-85C8-C71382E32F77}" type="sibTrans" cxnId="{3F8D1C70-8DF9-4F34-901B-00BF7195F7E5}">
      <dgm:prSet/>
      <dgm:spPr/>
      <dgm:t>
        <a:bodyPr/>
        <a:lstStyle/>
        <a:p>
          <a:endParaRPr lang="en-US"/>
        </a:p>
      </dgm:t>
    </dgm:pt>
    <dgm:pt modelId="{6E6D2B04-D155-4BAB-BD83-25A95694B9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We’ve allowed time at the end for questions</a:t>
          </a:r>
        </a:p>
      </dgm:t>
    </dgm:pt>
    <dgm:pt modelId="{7212F0B4-C4F6-4833-941C-B8F5493A90C0}" type="parTrans" cxnId="{D5442996-71EA-494A-992B-25FC87D111B7}">
      <dgm:prSet/>
      <dgm:spPr/>
      <dgm:t>
        <a:bodyPr/>
        <a:lstStyle/>
        <a:p>
          <a:endParaRPr lang="en-US"/>
        </a:p>
      </dgm:t>
    </dgm:pt>
    <dgm:pt modelId="{BA50F023-FCBD-4AAF-B661-F325ACE2CFAD}" type="sibTrans" cxnId="{D5442996-71EA-494A-992B-25FC87D111B7}">
      <dgm:prSet/>
      <dgm:spPr/>
      <dgm:t>
        <a:bodyPr/>
        <a:lstStyle/>
        <a:p>
          <a:endParaRPr lang="en-US"/>
        </a:p>
      </dgm:t>
    </dgm:pt>
    <dgm:pt modelId="{E44EB47C-4879-4BBB-B29E-A5FB6F7D6635}" type="pres">
      <dgm:prSet presAssocID="{1B3F7AC5-916F-4F10-B599-17ADBFDB8F86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75BADB-C2B8-4ACB-AF0E-F672127E4C94}" type="pres">
      <dgm:prSet presAssocID="{9C799322-3A76-44A5-BB3C-3B948060BCB6}" presName="compNode" presStyleCnt="0"/>
      <dgm:spPr/>
    </dgm:pt>
    <dgm:pt modelId="{9229DE6B-0C76-4272-B642-9C9AFAA13271}" type="pres">
      <dgm:prSet presAssocID="{9C799322-3A76-44A5-BB3C-3B948060BCB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</dgm:pt>
    <dgm:pt modelId="{08A31F86-9D2B-4818-9918-7F9052C573F7}" type="pres">
      <dgm:prSet presAssocID="{9C799322-3A76-44A5-BB3C-3B948060BCB6}" presName="spaceRect" presStyleCnt="0"/>
      <dgm:spPr/>
    </dgm:pt>
    <dgm:pt modelId="{F20E34B6-5904-41B4-8E64-53ABEEE8B89F}" type="pres">
      <dgm:prSet presAssocID="{9C799322-3A76-44A5-BB3C-3B948060BCB6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7F134E5-3823-4DE8-9DD6-4D47F9161190}" type="pres">
      <dgm:prSet presAssocID="{D9C2D8A5-E0C8-4C58-BAAA-C6F111E42DB9}" presName="sibTrans" presStyleCnt="0"/>
      <dgm:spPr/>
    </dgm:pt>
    <dgm:pt modelId="{FAC5BBCA-75F9-48F6-8B84-E0593108A6D7}" type="pres">
      <dgm:prSet presAssocID="{A5A27C07-F573-4B9D-BA8E-970C83058EBA}" presName="compNode" presStyleCnt="0"/>
      <dgm:spPr/>
    </dgm:pt>
    <dgm:pt modelId="{20A26151-D0BD-4526-8BE0-F5560ADADB65}" type="pres">
      <dgm:prSet presAssocID="{A5A27C07-F573-4B9D-BA8E-970C83058E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dio microphone"/>
        </a:ext>
      </dgm:extLst>
    </dgm:pt>
    <dgm:pt modelId="{43518029-E5D5-4FB8-B5B5-7AF179B022D2}" type="pres">
      <dgm:prSet presAssocID="{A5A27C07-F573-4B9D-BA8E-970C83058EBA}" presName="spaceRect" presStyleCnt="0"/>
      <dgm:spPr/>
    </dgm:pt>
    <dgm:pt modelId="{3B101ECF-EA03-4ADF-B77E-C0418F1DBCF1}" type="pres">
      <dgm:prSet presAssocID="{A5A27C07-F573-4B9D-BA8E-970C83058EBA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025C3446-82E8-4AC7-90C4-8C35EB0DAD9F}" type="pres">
      <dgm:prSet presAssocID="{908FE26D-A9EB-4227-8219-265F03B9BBC5}" presName="sibTrans" presStyleCnt="0"/>
      <dgm:spPr/>
    </dgm:pt>
    <dgm:pt modelId="{D4A6028B-A52A-47F8-AE72-B444A88B26C4}" type="pres">
      <dgm:prSet presAssocID="{B013C216-D967-4603-A3C4-1F40E80ED300}" presName="compNode" presStyleCnt="0"/>
      <dgm:spPr/>
    </dgm:pt>
    <dgm:pt modelId="{ACD98AA6-E52B-44F6-B288-35148EFC51CA}" type="pres">
      <dgm:prSet presAssocID="{B013C216-D967-4603-A3C4-1F40E80ED30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5AA8037-0018-4897-8F73-6043CE039C72}" type="pres">
      <dgm:prSet presAssocID="{B013C216-D967-4603-A3C4-1F40E80ED300}" presName="spaceRect" presStyleCnt="0"/>
      <dgm:spPr/>
    </dgm:pt>
    <dgm:pt modelId="{6613F0E7-F041-4A7A-923B-7805D47315AE}" type="pres">
      <dgm:prSet presAssocID="{B013C216-D967-4603-A3C4-1F40E80ED300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CA42C3C6-EC64-476B-95B1-7BC0D0929803}" type="pres">
      <dgm:prSet presAssocID="{9305FC64-EB03-442A-85C8-C71382E32F77}" presName="sibTrans" presStyleCnt="0"/>
      <dgm:spPr/>
    </dgm:pt>
    <dgm:pt modelId="{00FD7559-DDEE-4BFA-A768-875E10E07A4F}" type="pres">
      <dgm:prSet presAssocID="{6E6D2B04-D155-4BAB-BD83-25A95694B9DC}" presName="compNode" presStyleCnt="0"/>
      <dgm:spPr/>
    </dgm:pt>
    <dgm:pt modelId="{7CBE3110-F53B-4679-BE97-AA8757F32C53}" type="pres">
      <dgm:prSet presAssocID="{6E6D2B04-D155-4BAB-BD83-25A95694B9D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DF034BF1-E8FC-4B5B-89D7-DE5A9DE2D97D}" type="pres">
      <dgm:prSet presAssocID="{6E6D2B04-D155-4BAB-BD83-25A95694B9DC}" presName="spaceRect" presStyleCnt="0"/>
      <dgm:spPr/>
    </dgm:pt>
    <dgm:pt modelId="{7D992B9D-66A1-4399-977E-FC50DA4EA31E}" type="pres">
      <dgm:prSet presAssocID="{6E6D2B04-D155-4BAB-BD83-25A95694B9DC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442996-71EA-494A-992B-25FC87D111B7}" srcId="{1B3F7AC5-916F-4F10-B599-17ADBFDB8F86}" destId="{6E6D2B04-D155-4BAB-BD83-25A95694B9DC}" srcOrd="3" destOrd="0" parTransId="{7212F0B4-C4F6-4833-941C-B8F5493A90C0}" sibTransId="{BA50F023-FCBD-4AAF-B661-F325ACE2CFAD}"/>
    <dgm:cxn modelId="{F5AC8316-6916-4F9F-9C0D-FB607DD3732D}" srcId="{1B3F7AC5-916F-4F10-B599-17ADBFDB8F86}" destId="{A5A27C07-F573-4B9D-BA8E-970C83058EBA}" srcOrd="1" destOrd="0" parTransId="{8E1DA4A9-3DAC-49D5-933E-F670BD3DDDF7}" sibTransId="{908FE26D-A9EB-4227-8219-265F03B9BBC5}"/>
    <dgm:cxn modelId="{ADAE861E-2E32-449D-AEF7-29D0D2DE8870}" type="presOf" srcId="{A5A27C07-F573-4B9D-BA8E-970C83058EBA}" destId="{3B101ECF-EA03-4ADF-B77E-C0418F1DBCF1}" srcOrd="0" destOrd="0" presId="urn:microsoft.com/office/officeart/2018/2/layout/IconLabelList"/>
    <dgm:cxn modelId="{00B46F35-93DE-4B95-B0DC-A5BA2E786393}" type="presOf" srcId="{6E6D2B04-D155-4BAB-BD83-25A95694B9DC}" destId="{7D992B9D-66A1-4399-977E-FC50DA4EA31E}" srcOrd="0" destOrd="0" presId="urn:microsoft.com/office/officeart/2018/2/layout/IconLabelList"/>
    <dgm:cxn modelId="{3F8D1C70-8DF9-4F34-901B-00BF7195F7E5}" srcId="{1B3F7AC5-916F-4F10-B599-17ADBFDB8F86}" destId="{B013C216-D967-4603-A3C4-1F40E80ED300}" srcOrd="2" destOrd="0" parTransId="{DB9F185A-F611-46A0-A414-1AD1BB626BE6}" sibTransId="{9305FC64-EB03-442A-85C8-C71382E32F77}"/>
    <dgm:cxn modelId="{CA1CEB09-9DD9-4019-8B98-193B16BAE413}" type="presOf" srcId="{B013C216-D967-4603-A3C4-1F40E80ED300}" destId="{6613F0E7-F041-4A7A-923B-7805D47315AE}" srcOrd="0" destOrd="0" presId="urn:microsoft.com/office/officeart/2018/2/layout/IconLabelList"/>
    <dgm:cxn modelId="{4A7DF430-A981-458D-8960-F79EA798CE7F}" type="presOf" srcId="{1B3F7AC5-916F-4F10-B599-17ADBFDB8F86}" destId="{E44EB47C-4879-4BBB-B29E-A5FB6F7D6635}" srcOrd="0" destOrd="0" presId="urn:microsoft.com/office/officeart/2018/2/layout/IconLabelList"/>
    <dgm:cxn modelId="{53033071-D453-4879-BDE5-3F3927444DF2}" srcId="{1B3F7AC5-916F-4F10-B599-17ADBFDB8F86}" destId="{9C799322-3A76-44A5-BB3C-3B948060BCB6}" srcOrd="0" destOrd="0" parTransId="{60A4386F-304B-4532-8C32-0382CECBC664}" sibTransId="{D9C2D8A5-E0C8-4C58-BAAA-C6F111E42DB9}"/>
    <dgm:cxn modelId="{B8829ED3-DB3A-4661-9B9C-60DE4DBFFFB3}" type="presOf" srcId="{9C799322-3A76-44A5-BB3C-3B948060BCB6}" destId="{F20E34B6-5904-41B4-8E64-53ABEEE8B89F}" srcOrd="0" destOrd="0" presId="urn:microsoft.com/office/officeart/2018/2/layout/IconLabelList"/>
    <dgm:cxn modelId="{AB7E9FD3-E777-4DD0-94B0-8E92A34B4F57}" type="presParOf" srcId="{E44EB47C-4879-4BBB-B29E-A5FB6F7D6635}" destId="{9175BADB-C2B8-4ACB-AF0E-F672127E4C94}" srcOrd="0" destOrd="0" presId="urn:microsoft.com/office/officeart/2018/2/layout/IconLabelList"/>
    <dgm:cxn modelId="{84B784F1-1A81-410E-892F-CF71DA73B304}" type="presParOf" srcId="{9175BADB-C2B8-4ACB-AF0E-F672127E4C94}" destId="{9229DE6B-0C76-4272-B642-9C9AFAA13271}" srcOrd="0" destOrd="0" presId="urn:microsoft.com/office/officeart/2018/2/layout/IconLabelList"/>
    <dgm:cxn modelId="{71B0DCBD-87DE-40EE-9D2E-7232EB50EDD7}" type="presParOf" srcId="{9175BADB-C2B8-4ACB-AF0E-F672127E4C94}" destId="{08A31F86-9D2B-4818-9918-7F9052C573F7}" srcOrd="1" destOrd="0" presId="urn:microsoft.com/office/officeart/2018/2/layout/IconLabelList"/>
    <dgm:cxn modelId="{1975C32B-16B6-46AF-B8D2-DD840875C15D}" type="presParOf" srcId="{9175BADB-C2B8-4ACB-AF0E-F672127E4C94}" destId="{F20E34B6-5904-41B4-8E64-53ABEEE8B89F}" srcOrd="2" destOrd="0" presId="urn:microsoft.com/office/officeart/2018/2/layout/IconLabelList"/>
    <dgm:cxn modelId="{975409C2-1271-4ED7-A9D9-D0CAD8CABD44}" type="presParOf" srcId="{E44EB47C-4879-4BBB-B29E-A5FB6F7D6635}" destId="{F7F134E5-3823-4DE8-9DD6-4D47F9161190}" srcOrd="1" destOrd="0" presId="urn:microsoft.com/office/officeart/2018/2/layout/IconLabelList"/>
    <dgm:cxn modelId="{B7B23950-0F1B-4082-9D1F-A6792C85220D}" type="presParOf" srcId="{E44EB47C-4879-4BBB-B29E-A5FB6F7D6635}" destId="{FAC5BBCA-75F9-48F6-8B84-E0593108A6D7}" srcOrd="2" destOrd="0" presId="urn:microsoft.com/office/officeart/2018/2/layout/IconLabelList"/>
    <dgm:cxn modelId="{33BA3D70-3D2F-4008-84A0-0E9053B15C42}" type="presParOf" srcId="{FAC5BBCA-75F9-48F6-8B84-E0593108A6D7}" destId="{20A26151-D0BD-4526-8BE0-F5560ADADB65}" srcOrd="0" destOrd="0" presId="urn:microsoft.com/office/officeart/2018/2/layout/IconLabelList"/>
    <dgm:cxn modelId="{D2FA2F2E-60A0-4370-8CB9-5075E4145B8D}" type="presParOf" srcId="{FAC5BBCA-75F9-48F6-8B84-E0593108A6D7}" destId="{43518029-E5D5-4FB8-B5B5-7AF179B022D2}" srcOrd="1" destOrd="0" presId="urn:microsoft.com/office/officeart/2018/2/layout/IconLabelList"/>
    <dgm:cxn modelId="{59B828E6-ACB1-4CC7-93FC-8060677C48B8}" type="presParOf" srcId="{FAC5BBCA-75F9-48F6-8B84-E0593108A6D7}" destId="{3B101ECF-EA03-4ADF-B77E-C0418F1DBCF1}" srcOrd="2" destOrd="0" presId="urn:microsoft.com/office/officeart/2018/2/layout/IconLabelList"/>
    <dgm:cxn modelId="{B893E92C-7DB3-4C26-99D5-D52E75557833}" type="presParOf" srcId="{E44EB47C-4879-4BBB-B29E-A5FB6F7D6635}" destId="{025C3446-82E8-4AC7-90C4-8C35EB0DAD9F}" srcOrd="3" destOrd="0" presId="urn:microsoft.com/office/officeart/2018/2/layout/IconLabelList"/>
    <dgm:cxn modelId="{ECAC67F7-E756-47B1-A8D0-B713E502F6AC}" type="presParOf" srcId="{E44EB47C-4879-4BBB-B29E-A5FB6F7D6635}" destId="{D4A6028B-A52A-47F8-AE72-B444A88B26C4}" srcOrd="4" destOrd="0" presId="urn:microsoft.com/office/officeart/2018/2/layout/IconLabelList"/>
    <dgm:cxn modelId="{B5FDA38A-47C4-4BCE-BE83-20D4FE80D8CF}" type="presParOf" srcId="{D4A6028B-A52A-47F8-AE72-B444A88B26C4}" destId="{ACD98AA6-E52B-44F6-B288-35148EFC51CA}" srcOrd="0" destOrd="0" presId="urn:microsoft.com/office/officeart/2018/2/layout/IconLabelList"/>
    <dgm:cxn modelId="{8AB9DA01-5EEC-4B84-A499-C700D238E1E0}" type="presParOf" srcId="{D4A6028B-A52A-47F8-AE72-B444A88B26C4}" destId="{75AA8037-0018-4897-8F73-6043CE039C72}" srcOrd="1" destOrd="0" presId="urn:microsoft.com/office/officeart/2018/2/layout/IconLabelList"/>
    <dgm:cxn modelId="{ABBC25E3-29AF-4CBB-8256-258D61A2E53B}" type="presParOf" srcId="{D4A6028B-A52A-47F8-AE72-B444A88B26C4}" destId="{6613F0E7-F041-4A7A-923B-7805D47315AE}" srcOrd="2" destOrd="0" presId="urn:microsoft.com/office/officeart/2018/2/layout/IconLabelList"/>
    <dgm:cxn modelId="{18968422-2D10-4332-992E-A0F3E561C4A4}" type="presParOf" srcId="{E44EB47C-4879-4BBB-B29E-A5FB6F7D6635}" destId="{CA42C3C6-EC64-476B-95B1-7BC0D0929803}" srcOrd="5" destOrd="0" presId="urn:microsoft.com/office/officeart/2018/2/layout/IconLabelList"/>
    <dgm:cxn modelId="{4FE5DB51-04EF-4C65-9730-F252DB1B3EBF}" type="presParOf" srcId="{E44EB47C-4879-4BBB-B29E-A5FB6F7D6635}" destId="{00FD7559-DDEE-4BFA-A768-875E10E07A4F}" srcOrd="6" destOrd="0" presId="urn:microsoft.com/office/officeart/2018/2/layout/IconLabelList"/>
    <dgm:cxn modelId="{86945C24-124F-4BE8-9376-231F1D19EF84}" type="presParOf" srcId="{00FD7559-DDEE-4BFA-A768-875E10E07A4F}" destId="{7CBE3110-F53B-4679-BE97-AA8757F32C53}" srcOrd="0" destOrd="0" presId="urn:microsoft.com/office/officeart/2018/2/layout/IconLabelList"/>
    <dgm:cxn modelId="{55459CB7-2E4E-40C7-A416-CD1C3E94640E}" type="presParOf" srcId="{00FD7559-DDEE-4BFA-A768-875E10E07A4F}" destId="{DF034BF1-E8FC-4B5B-89D7-DE5A9DE2D97D}" srcOrd="1" destOrd="0" presId="urn:microsoft.com/office/officeart/2018/2/layout/IconLabelList"/>
    <dgm:cxn modelId="{44112075-0882-4DFA-A588-C12D5EF51BB5}" type="presParOf" srcId="{00FD7559-DDEE-4BFA-A768-875E10E07A4F}" destId="{7D992B9D-66A1-4399-977E-FC50DA4EA31E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541D6E-B958-4A2F-88D7-D142BA6BC202}" type="doc">
      <dgm:prSet loTypeId="urn:microsoft.com/office/officeart/2018/2/layout/IconCircle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11C8FC6-1EC7-4262-98B2-BA8F6CDD834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i="0" dirty="0"/>
            <a:t>A brief reminder of the Scottish Government route plan</a:t>
          </a:r>
          <a:endParaRPr lang="en-US" sz="2400" dirty="0"/>
        </a:p>
      </dgm:t>
    </dgm:pt>
    <dgm:pt modelId="{98FFB9C5-F753-4D76-BCC9-D32249402EBB}" type="parTrans" cxnId="{35CB33E3-3217-4AF4-9096-74DBACCB0060}">
      <dgm:prSet/>
      <dgm:spPr/>
      <dgm:t>
        <a:bodyPr/>
        <a:lstStyle/>
        <a:p>
          <a:endParaRPr lang="en-US"/>
        </a:p>
      </dgm:t>
    </dgm:pt>
    <dgm:pt modelId="{71AB07AB-C9F5-4028-9A50-F9681516F371}" type="sibTrans" cxnId="{35CB33E3-3217-4AF4-9096-74DBACCB006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D20057D-8B6D-46D7-B27B-4E23D825288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How to kick start the marketing for your business</a:t>
          </a:r>
        </a:p>
      </dgm:t>
    </dgm:pt>
    <dgm:pt modelId="{47875CB5-3C50-4D7E-8F03-57F1FE57896E}" type="parTrans" cxnId="{B1368582-0FAC-478A-A29A-2F505ADD34CC}">
      <dgm:prSet/>
      <dgm:spPr/>
      <dgm:t>
        <a:bodyPr/>
        <a:lstStyle/>
        <a:p>
          <a:endParaRPr lang="en-US"/>
        </a:p>
      </dgm:t>
    </dgm:pt>
    <dgm:pt modelId="{101DE0E9-5FB1-472D-A63C-A71151AB0C88}" type="sibTrans" cxnId="{B1368582-0FAC-478A-A29A-2F505ADD34C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12C35C6E-7D1D-4D07-B9FF-5ED63DF7D4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Practical actions to take before re-opening</a:t>
          </a:r>
        </a:p>
      </dgm:t>
    </dgm:pt>
    <dgm:pt modelId="{3E734795-095A-4BEA-ACC5-D12187B1659A}" type="parTrans" cxnId="{A49512C6-8B8C-4953-AC89-B2D3B96E3515}">
      <dgm:prSet/>
      <dgm:spPr/>
      <dgm:t>
        <a:bodyPr/>
        <a:lstStyle/>
        <a:p>
          <a:endParaRPr lang="en-US"/>
        </a:p>
      </dgm:t>
    </dgm:pt>
    <dgm:pt modelId="{A554D045-B7A2-4320-BE30-51BA6A629714}" type="sibTrans" cxnId="{A49512C6-8B8C-4953-AC89-B2D3B96E351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235BA82-AEA0-47CC-838A-85521F0B59A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Answer any Questions</a:t>
          </a:r>
        </a:p>
      </dgm:t>
    </dgm:pt>
    <dgm:pt modelId="{2143AB82-65FC-4BDD-B698-900813290971}" type="parTrans" cxnId="{5CE8D1CA-3EC7-408E-9A7D-597FF9927C16}">
      <dgm:prSet/>
      <dgm:spPr/>
      <dgm:t>
        <a:bodyPr/>
        <a:lstStyle/>
        <a:p>
          <a:endParaRPr lang="en-US"/>
        </a:p>
      </dgm:t>
    </dgm:pt>
    <dgm:pt modelId="{68A53E7D-9E13-4867-9B7C-BB9070AFC2FA}" type="sibTrans" cxnId="{5CE8D1CA-3EC7-408E-9A7D-597FF9927C1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1629D51-2E60-4884-BC68-85207727C5C2}" type="pres">
      <dgm:prSet presAssocID="{61541D6E-B958-4A2F-88D7-D142BA6BC20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13FEA7-8846-4230-9CE1-BF1C44BC128B}" type="pres">
      <dgm:prSet presAssocID="{61541D6E-B958-4A2F-88D7-D142BA6BC202}" presName="container" presStyleCnt="0">
        <dgm:presLayoutVars>
          <dgm:dir/>
          <dgm:resizeHandles val="exact"/>
        </dgm:presLayoutVars>
      </dgm:prSet>
      <dgm:spPr/>
    </dgm:pt>
    <dgm:pt modelId="{4E3A0790-BE6C-4D38-A29F-9A50D438C13E}" type="pres">
      <dgm:prSet presAssocID="{911C8FC6-1EC7-4262-98B2-BA8F6CDD8349}" presName="compNode" presStyleCnt="0"/>
      <dgm:spPr/>
    </dgm:pt>
    <dgm:pt modelId="{86CF02EB-0D21-4C33-9BD7-C9437922A2FE}" type="pres">
      <dgm:prSet presAssocID="{911C8FC6-1EC7-4262-98B2-BA8F6CDD8349}" presName="iconBgRect" presStyleLbl="bgShp" presStyleIdx="0" presStyleCnt="4"/>
      <dgm:spPr>
        <a:solidFill>
          <a:schemeClr val="bg1"/>
        </a:solidFill>
      </dgm:spPr>
    </dgm:pt>
    <dgm:pt modelId="{2E5F5D72-E68C-427A-9EF6-3F9B7B5FC6A4}" type="pres">
      <dgm:prSet presAssocID="{911C8FC6-1EC7-4262-98B2-BA8F6CDD8349}" presName="iconRect" presStyleLbl="node1" presStyleIdx="0" presStyleCnt="4" custLinFactNeighborX="-30563" custLinFactNeighborY="52413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Gantt Chart"/>
        </a:ext>
      </dgm:extLst>
    </dgm:pt>
    <dgm:pt modelId="{38EB0CC6-3D10-4098-8936-10E6CD7D4D28}" type="pres">
      <dgm:prSet presAssocID="{911C8FC6-1EC7-4262-98B2-BA8F6CDD8349}" presName="spaceRect" presStyleCnt="0"/>
      <dgm:spPr/>
    </dgm:pt>
    <dgm:pt modelId="{D9EB89F5-D948-454A-94AC-B39AFDBDB5CB}" type="pres">
      <dgm:prSet presAssocID="{911C8FC6-1EC7-4262-98B2-BA8F6CDD8349}" presName="textRect" presStyleLbl="revTx" presStyleIdx="0" presStyleCnt="4" custScaleY="82989" custLinFactNeighborX="-11102" custLinFactNeighborY="3691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54FDFA8-F6C3-423A-AA51-3852961DF222}" type="pres">
      <dgm:prSet presAssocID="{71AB07AB-C9F5-4028-9A50-F9681516F37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A9B5083-76AB-41B7-81E5-E4C7B60D651D}" type="pres">
      <dgm:prSet presAssocID="{BD20057D-8B6D-46D7-B27B-4E23D825288F}" presName="compNode" presStyleCnt="0"/>
      <dgm:spPr/>
    </dgm:pt>
    <dgm:pt modelId="{4264642B-33B7-40E5-B289-6F7EF562413B}" type="pres">
      <dgm:prSet presAssocID="{BD20057D-8B6D-46D7-B27B-4E23D825288F}" presName="iconBgRect" presStyleLbl="bgShp" presStyleIdx="1" presStyleCnt="4" custScaleY="103968" custLinFactNeighborX="-71843" custLinFactNeighborY="30215"/>
      <dgm:spPr>
        <a:solidFill>
          <a:schemeClr val="bg1"/>
        </a:solidFill>
      </dgm:spPr>
    </dgm:pt>
    <dgm:pt modelId="{3F1147DA-0E4E-4F2E-A2E3-01A8BE69066E}" type="pres">
      <dgm:prSet presAssocID="{BD20057D-8B6D-46D7-B27B-4E23D825288F}" presName="iconRect" presStyleLbl="node1" presStyleIdx="1" presStyleCnt="4" custLinFactNeighborX="-71613" custLinFactNeighborY="5241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5D0AC7F9-5521-4F27-BAC8-3A236A8CF05E}" type="pres">
      <dgm:prSet presAssocID="{BD20057D-8B6D-46D7-B27B-4E23D825288F}" presName="spaceRect" presStyleCnt="0"/>
      <dgm:spPr/>
    </dgm:pt>
    <dgm:pt modelId="{9D47FC2B-82D4-4221-9CAA-E8573851552C}" type="pres">
      <dgm:prSet presAssocID="{BD20057D-8B6D-46D7-B27B-4E23D825288F}" presName="textRect" presStyleLbl="revTx" presStyleIdx="1" presStyleCnt="4" custScaleY="83355" custLinFactNeighborX="-21636" custLinFactNeighborY="36729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9EA83BA1-CEDA-4171-B5B1-CA656C122E63}" type="pres">
      <dgm:prSet presAssocID="{101DE0E9-5FB1-472D-A63C-A71151AB0C88}" presName="sibTrans" presStyleLbl="sibTrans2D1" presStyleIdx="0" presStyleCnt="0"/>
      <dgm:spPr/>
      <dgm:t>
        <a:bodyPr/>
        <a:lstStyle/>
        <a:p>
          <a:endParaRPr lang="en-US"/>
        </a:p>
      </dgm:t>
    </dgm:pt>
    <dgm:pt modelId="{62B19780-61D5-4990-8D40-B9477EDE4F50}" type="pres">
      <dgm:prSet presAssocID="{12C35C6E-7D1D-4D07-B9FF-5ED63DF7D457}" presName="compNode" presStyleCnt="0"/>
      <dgm:spPr/>
    </dgm:pt>
    <dgm:pt modelId="{00AC1C48-BB4D-4DF3-9857-51ADBC7CC127}" type="pres">
      <dgm:prSet presAssocID="{12C35C6E-7D1D-4D07-B9FF-5ED63DF7D457}" presName="iconBgRect" presStyleLbl="bgShp" presStyleIdx="2" presStyleCnt="4" custLinFactX="-10863" custLinFactNeighborX="-100000" custLinFactNeighborY="43241"/>
      <dgm:spPr>
        <a:solidFill>
          <a:schemeClr val="bg1"/>
        </a:solidFill>
      </dgm:spPr>
    </dgm:pt>
    <dgm:pt modelId="{CAC91FE9-7389-4E48-8AF7-524994B79E02}" type="pres">
      <dgm:prSet presAssocID="{12C35C6E-7D1D-4D07-B9FF-5ED63DF7D457}" presName="iconRect" presStyleLbl="node1" presStyleIdx="2" presStyleCnt="4" custLinFactNeighborX="-30234" custLinFactNeighborY="-69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Clipboard All Crosses"/>
        </a:ext>
      </dgm:extLst>
    </dgm:pt>
    <dgm:pt modelId="{E68948DD-1F22-4835-BC09-350D1EF2B1DC}" type="pres">
      <dgm:prSet presAssocID="{12C35C6E-7D1D-4D07-B9FF-5ED63DF7D457}" presName="spaceRect" presStyleCnt="0"/>
      <dgm:spPr/>
    </dgm:pt>
    <dgm:pt modelId="{4E3B17F5-07B1-4E91-B5F4-39799D93625E}" type="pres">
      <dgm:prSet presAssocID="{12C35C6E-7D1D-4D07-B9FF-5ED63DF7D457}" presName="textRect" presStyleLbl="revTx" presStyleIdx="2" presStyleCnt="4" custScaleX="83694" custScaleY="79981" custLinFactNeighborX="-20962" custLinFactNeighborY="-248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9F0282A-7D9F-4512-9262-00A4F8180CBE}" type="pres">
      <dgm:prSet presAssocID="{A554D045-B7A2-4320-BE30-51BA6A62971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3E9FDB2-EEB1-4FB6-8F71-3D557A2BE15A}" type="pres">
      <dgm:prSet presAssocID="{4235BA82-AEA0-47CC-838A-85521F0B59AE}" presName="compNode" presStyleCnt="0"/>
      <dgm:spPr/>
    </dgm:pt>
    <dgm:pt modelId="{84B7CB68-6756-45FE-B075-B3EF8ED066BD}" type="pres">
      <dgm:prSet presAssocID="{4235BA82-AEA0-47CC-838A-85521F0B59AE}" presName="iconBgRect" presStyleLbl="bgShp" presStyleIdx="3" presStyleCnt="4" custLinFactX="126729" custLinFactNeighborX="200000" custLinFactNeighborY="6280"/>
      <dgm:spPr>
        <a:solidFill>
          <a:schemeClr val="bg1"/>
        </a:solidFill>
      </dgm:spPr>
    </dgm:pt>
    <dgm:pt modelId="{1B980926-31DE-45A8-8492-8A36C3BC94B6}" type="pres">
      <dgm:prSet presAssocID="{4235BA82-AEA0-47CC-838A-85521F0B59AE}" presName="iconRect" presStyleLbl="node1" presStyleIdx="3" presStyleCnt="4" custLinFactNeighborX="-38479" custLinFactNeighborY="383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5C405860-E31E-4BB7-B553-3CA1AF90E7C4}" type="pres">
      <dgm:prSet presAssocID="{4235BA82-AEA0-47CC-838A-85521F0B59AE}" presName="spaceRect" presStyleCnt="0"/>
      <dgm:spPr/>
    </dgm:pt>
    <dgm:pt modelId="{1D0FE6F2-5FDC-4E54-911A-CC6180614E20}" type="pres">
      <dgm:prSet presAssocID="{4235BA82-AEA0-47CC-838A-85521F0B59AE}" presName="textRect" presStyleLbl="revTx" presStyleIdx="3" presStyleCnt="4" custScaleX="77502" custScaleY="91305" custLinFactNeighborX="-23634" custLinFactNeighborY="771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C49C15-1638-479B-A1DF-0D9C9AFB2D84}" type="presOf" srcId="{4235BA82-AEA0-47CC-838A-85521F0B59AE}" destId="{1D0FE6F2-5FDC-4E54-911A-CC6180614E20}" srcOrd="0" destOrd="0" presId="urn:microsoft.com/office/officeart/2018/2/layout/IconCircleList"/>
    <dgm:cxn modelId="{EC05B551-E232-4348-84B8-A51791FE173C}" type="presOf" srcId="{911C8FC6-1EC7-4262-98B2-BA8F6CDD8349}" destId="{D9EB89F5-D948-454A-94AC-B39AFDBDB5CB}" srcOrd="0" destOrd="0" presId="urn:microsoft.com/office/officeart/2018/2/layout/IconCircleList"/>
    <dgm:cxn modelId="{A49512C6-8B8C-4953-AC89-B2D3B96E3515}" srcId="{61541D6E-B958-4A2F-88D7-D142BA6BC202}" destId="{12C35C6E-7D1D-4D07-B9FF-5ED63DF7D457}" srcOrd="2" destOrd="0" parTransId="{3E734795-095A-4BEA-ACC5-D12187B1659A}" sibTransId="{A554D045-B7A2-4320-BE30-51BA6A629714}"/>
    <dgm:cxn modelId="{61C817D3-0710-41DE-B08F-A5BD31F68B06}" type="presOf" srcId="{71AB07AB-C9F5-4028-9A50-F9681516F371}" destId="{A54FDFA8-F6C3-423A-AA51-3852961DF222}" srcOrd="0" destOrd="0" presId="urn:microsoft.com/office/officeart/2018/2/layout/IconCircleList"/>
    <dgm:cxn modelId="{F14892E6-9856-44B2-AB7E-9A075DC1EB38}" type="presOf" srcId="{BD20057D-8B6D-46D7-B27B-4E23D825288F}" destId="{9D47FC2B-82D4-4221-9CAA-E8573851552C}" srcOrd="0" destOrd="0" presId="urn:microsoft.com/office/officeart/2018/2/layout/IconCircleList"/>
    <dgm:cxn modelId="{5CE8D1CA-3EC7-408E-9A7D-597FF9927C16}" srcId="{61541D6E-B958-4A2F-88D7-D142BA6BC202}" destId="{4235BA82-AEA0-47CC-838A-85521F0B59AE}" srcOrd="3" destOrd="0" parTransId="{2143AB82-65FC-4BDD-B698-900813290971}" sibTransId="{68A53E7D-9E13-4867-9B7C-BB9070AFC2FA}"/>
    <dgm:cxn modelId="{2844E133-6792-4BF3-9CD2-6FE37BAF54A6}" type="presOf" srcId="{A554D045-B7A2-4320-BE30-51BA6A629714}" destId="{A9F0282A-7D9F-4512-9262-00A4F8180CBE}" srcOrd="0" destOrd="0" presId="urn:microsoft.com/office/officeart/2018/2/layout/IconCircleList"/>
    <dgm:cxn modelId="{272D801B-AF9B-44AF-B563-6F77B982F882}" type="presOf" srcId="{12C35C6E-7D1D-4D07-B9FF-5ED63DF7D457}" destId="{4E3B17F5-07B1-4E91-B5F4-39799D93625E}" srcOrd="0" destOrd="0" presId="urn:microsoft.com/office/officeart/2018/2/layout/IconCircleList"/>
    <dgm:cxn modelId="{7963F33A-C13F-4CBC-B135-7FC7E0CA1452}" type="presOf" srcId="{61541D6E-B958-4A2F-88D7-D142BA6BC202}" destId="{C1629D51-2E60-4884-BC68-85207727C5C2}" srcOrd="0" destOrd="0" presId="urn:microsoft.com/office/officeart/2018/2/layout/IconCircleList"/>
    <dgm:cxn modelId="{865A41BD-8DA6-4F0E-82CD-98C2772E8001}" type="presOf" srcId="{101DE0E9-5FB1-472D-A63C-A71151AB0C88}" destId="{9EA83BA1-CEDA-4171-B5B1-CA656C122E63}" srcOrd="0" destOrd="0" presId="urn:microsoft.com/office/officeart/2018/2/layout/IconCircleList"/>
    <dgm:cxn modelId="{B1368582-0FAC-478A-A29A-2F505ADD34CC}" srcId="{61541D6E-B958-4A2F-88D7-D142BA6BC202}" destId="{BD20057D-8B6D-46D7-B27B-4E23D825288F}" srcOrd="1" destOrd="0" parTransId="{47875CB5-3C50-4D7E-8F03-57F1FE57896E}" sibTransId="{101DE0E9-5FB1-472D-A63C-A71151AB0C88}"/>
    <dgm:cxn modelId="{35CB33E3-3217-4AF4-9096-74DBACCB0060}" srcId="{61541D6E-B958-4A2F-88D7-D142BA6BC202}" destId="{911C8FC6-1EC7-4262-98B2-BA8F6CDD8349}" srcOrd="0" destOrd="0" parTransId="{98FFB9C5-F753-4D76-BCC9-D32249402EBB}" sibTransId="{71AB07AB-C9F5-4028-9A50-F9681516F371}"/>
    <dgm:cxn modelId="{CA64ABAD-78CE-48C5-9498-5E37C156BD9C}" type="presParOf" srcId="{C1629D51-2E60-4884-BC68-85207727C5C2}" destId="{6C13FEA7-8846-4230-9CE1-BF1C44BC128B}" srcOrd="0" destOrd="0" presId="urn:microsoft.com/office/officeart/2018/2/layout/IconCircleList"/>
    <dgm:cxn modelId="{E32E1143-5638-40ED-8B89-3C6E1FB37D8C}" type="presParOf" srcId="{6C13FEA7-8846-4230-9CE1-BF1C44BC128B}" destId="{4E3A0790-BE6C-4D38-A29F-9A50D438C13E}" srcOrd="0" destOrd="0" presId="urn:microsoft.com/office/officeart/2018/2/layout/IconCircleList"/>
    <dgm:cxn modelId="{B536179C-D850-45D7-8A32-2D3B67056FD7}" type="presParOf" srcId="{4E3A0790-BE6C-4D38-A29F-9A50D438C13E}" destId="{86CF02EB-0D21-4C33-9BD7-C9437922A2FE}" srcOrd="0" destOrd="0" presId="urn:microsoft.com/office/officeart/2018/2/layout/IconCircleList"/>
    <dgm:cxn modelId="{A8BE790C-D8F1-4D0F-8B36-5A2C9DEEA097}" type="presParOf" srcId="{4E3A0790-BE6C-4D38-A29F-9A50D438C13E}" destId="{2E5F5D72-E68C-427A-9EF6-3F9B7B5FC6A4}" srcOrd="1" destOrd="0" presId="urn:microsoft.com/office/officeart/2018/2/layout/IconCircleList"/>
    <dgm:cxn modelId="{1AFFB5FD-B1FF-4F9B-9AA7-4E895FB0CA46}" type="presParOf" srcId="{4E3A0790-BE6C-4D38-A29F-9A50D438C13E}" destId="{38EB0CC6-3D10-4098-8936-10E6CD7D4D28}" srcOrd="2" destOrd="0" presId="urn:microsoft.com/office/officeart/2018/2/layout/IconCircleList"/>
    <dgm:cxn modelId="{BF582DDE-404C-4D46-95CC-FB458FEAC8A4}" type="presParOf" srcId="{4E3A0790-BE6C-4D38-A29F-9A50D438C13E}" destId="{D9EB89F5-D948-454A-94AC-B39AFDBDB5CB}" srcOrd="3" destOrd="0" presId="urn:microsoft.com/office/officeart/2018/2/layout/IconCircleList"/>
    <dgm:cxn modelId="{FEC5AE85-3DBC-44E8-9FBD-A80C2260D755}" type="presParOf" srcId="{6C13FEA7-8846-4230-9CE1-BF1C44BC128B}" destId="{A54FDFA8-F6C3-423A-AA51-3852961DF222}" srcOrd="1" destOrd="0" presId="urn:microsoft.com/office/officeart/2018/2/layout/IconCircleList"/>
    <dgm:cxn modelId="{3F5EA11E-30FF-4B98-9D33-D92CA731A717}" type="presParOf" srcId="{6C13FEA7-8846-4230-9CE1-BF1C44BC128B}" destId="{6A9B5083-76AB-41B7-81E5-E4C7B60D651D}" srcOrd="2" destOrd="0" presId="urn:microsoft.com/office/officeart/2018/2/layout/IconCircleList"/>
    <dgm:cxn modelId="{1BEEDA3F-205E-4F5F-A07E-43AE1D7EC2B7}" type="presParOf" srcId="{6A9B5083-76AB-41B7-81E5-E4C7B60D651D}" destId="{4264642B-33B7-40E5-B289-6F7EF562413B}" srcOrd="0" destOrd="0" presId="urn:microsoft.com/office/officeart/2018/2/layout/IconCircleList"/>
    <dgm:cxn modelId="{88A57EA4-0956-4BB7-8C8C-D515CC1495C4}" type="presParOf" srcId="{6A9B5083-76AB-41B7-81E5-E4C7B60D651D}" destId="{3F1147DA-0E4E-4F2E-A2E3-01A8BE69066E}" srcOrd="1" destOrd="0" presId="urn:microsoft.com/office/officeart/2018/2/layout/IconCircleList"/>
    <dgm:cxn modelId="{700A7D69-7FD8-480C-BAB3-55B36B09EDFB}" type="presParOf" srcId="{6A9B5083-76AB-41B7-81E5-E4C7B60D651D}" destId="{5D0AC7F9-5521-4F27-BAC8-3A236A8CF05E}" srcOrd="2" destOrd="0" presId="urn:microsoft.com/office/officeart/2018/2/layout/IconCircleList"/>
    <dgm:cxn modelId="{47ACAB3B-395F-4760-A9D6-E5C4AC8A832E}" type="presParOf" srcId="{6A9B5083-76AB-41B7-81E5-E4C7B60D651D}" destId="{9D47FC2B-82D4-4221-9CAA-E8573851552C}" srcOrd="3" destOrd="0" presId="urn:microsoft.com/office/officeart/2018/2/layout/IconCircleList"/>
    <dgm:cxn modelId="{CFDE77F5-2894-41B7-A812-D4F80B896791}" type="presParOf" srcId="{6C13FEA7-8846-4230-9CE1-BF1C44BC128B}" destId="{9EA83BA1-CEDA-4171-B5B1-CA656C122E63}" srcOrd="3" destOrd="0" presId="urn:microsoft.com/office/officeart/2018/2/layout/IconCircleList"/>
    <dgm:cxn modelId="{F04B3757-4082-4F31-BFDA-C443AF370E46}" type="presParOf" srcId="{6C13FEA7-8846-4230-9CE1-BF1C44BC128B}" destId="{62B19780-61D5-4990-8D40-B9477EDE4F50}" srcOrd="4" destOrd="0" presId="urn:microsoft.com/office/officeart/2018/2/layout/IconCircleList"/>
    <dgm:cxn modelId="{EBA637B8-0B3C-4760-A465-9F54DB848DB4}" type="presParOf" srcId="{62B19780-61D5-4990-8D40-B9477EDE4F50}" destId="{00AC1C48-BB4D-4DF3-9857-51ADBC7CC127}" srcOrd="0" destOrd="0" presId="urn:microsoft.com/office/officeart/2018/2/layout/IconCircleList"/>
    <dgm:cxn modelId="{88738FC1-BF2C-4840-BF54-86F10B58B6F7}" type="presParOf" srcId="{62B19780-61D5-4990-8D40-B9477EDE4F50}" destId="{CAC91FE9-7389-4E48-8AF7-524994B79E02}" srcOrd="1" destOrd="0" presId="urn:microsoft.com/office/officeart/2018/2/layout/IconCircleList"/>
    <dgm:cxn modelId="{76E29285-0668-476A-852C-1E6CBCA5A121}" type="presParOf" srcId="{62B19780-61D5-4990-8D40-B9477EDE4F50}" destId="{E68948DD-1F22-4835-BC09-350D1EF2B1DC}" srcOrd="2" destOrd="0" presId="urn:microsoft.com/office/officeart/2018/2/layout/IconCircleList"/>
    <dgm:cxn modelId="{B0830949-1ABB-49A5-B75E-83A3B87EB646}" type="presParOf" srcId="{62B19780-61D5-4990-8D40-B9477EDE4F50}" destId="{4E3B17F5-07B1-4E91-B5F4-39799D93625E}" srcOrd="3" destOrd="0" presId="urn:microsoft.com/office/officeart/2018/2/layout/IconCircleList"/>
    <dgm:cxn modelId="{A2EE7AEE-8731-469E-9885-6E70DA1C3DE1}" type="presParOf" srcId="{6C13FEA7-8846-4230-9CE1-BF1C44BC128B}" destId="{A9F0282A-7D9F-4512-9262-00A4F8180CBE}" srcOrd="5" destOrd="0" presId="urn:microsoft.com/office/officeart/2018/2/layout/IconCircleList"/>
    <dgm:cxn modelId="{B31DDDB9-4AC5-475C-B834-686EFB4FEA0D}" type="presParOf" srcId="{6C13FEA7-8846-4230-9CE1-BF1C44BC128B}" destId="{D3E9FDB2-EEB1-4FB6-8F71-3D557A2BE15A}" srcOrd="6" destOrd="0" presId="urn:microsoft.com/office/officeart/2018/2/layout/IconCircleList"/>
    <dgm:cxn modelId="{364C8B45-5A62-4B9A-8791-BCB28A6895B6}" type="presParOf" srcId="{D3E9FDB2-EEB1-4FB6-8F71-3D557A2BE15A}" destId="{84B7CB68-6756-45FE-B075-B3EF8ED066BD}" srcOrd="0" destOrd="0" presId="urn:microsoft.com/office/officeart/2018/2/layout/IconCircleList"/>
    <dgm:cxn modelId="{6830A4F6-477A-48CA-9C02-75754A5538D2}" type="presParOf" srcId="{D3E9FDB2-EEB1-4FB6-8F71-3D557A2BE15A}" destId="{1B980926-31DE-45A8-8492-8A36C3BC94B6}" srcOrd="1" destOrd="0" presId="urn:microsoft.com/office/officeart/2018/2/layout/IconCircleList"/>
    <dgm:cxn modelId="{8AD4F7AC-B490-4255-A36D-6CC8087900F8}" type="presParOf" srcId="{D3E9FDB2-EEB1-4FB6-8F71-3D557A2BE15A}" destId="{5C405860-E31E-4BB7-B553-3CA1AF90E7C4}" srcOrd="2" destOrd="0" presId="urn:microsoft.com/office/officeart/2018/2/layout/IconCircleList"/>
    <dgm:cxn modelId="{C9C110C7-296F-46E2-9B0A-85A01519F992}" type="presParOf" srcId="{D3E9FDB2-EEB1-4FB6-8F71-3D557A2BE15A}" destId="{1D0FE6F2-5FDC-4E54-911A-CC6180614E20}" srcOrd="3" destOrd="0" presId="urn:microsoft.com/office/officeart/2018/2/layout/Icon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D9899E-EE8A-448A-A42E-5FCDD5A7ADB7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FC260EC-0CB6-4EC5-8193-2F5C182522C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Adapting your business to take account of     Covid-19</a:t>
          </a:r>
        </a:p>
      </dgm:t>
    </dgm:pt>
    <dgm:pt modelId="{D250EDA6-784A-4B5B-BFE5-3F29072728A2}" type="parTrans" cxnId="{986C52CD-0BFC-4F8D-9CCB-432EA4FB7C1E}">
      <dgm:prSet/>
      <dgm:spPr/>
      <dgm:t>
        <a:bodyPr/>
        <a:lstStyle/>
        <a:p>
          <a:endParaRPr lang="en-US"/>
        </a:p>
      </dgm:t>
    </dgm:pt>
    <dgm:pt modelId="{067D9C43-D3F4-4E32-8033-22E6855972C7}" type="sibTrans" cxnId="{986C52CD-0BFC-4F8D-9CCB-432EA4FB7C1E}">
      <dgm:prSet/>
      <dgm:spPr/>
      <dgm:t>
        <a:bodyPr/>
        <a:lstStyle/>
        <a:p>
          <a:endParaRPr lang="en-US"/>
        </a:p>
      </dgm:t>
    </dgm:pt>
    <dgm:pt modelId="{E04CD88C-9D55-436C-B765-07F848CF0968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Re-engaging with your clients </a:t>
          </a:r>
        </a:p>
      </dgm:t>
    </dgm:pt>
    <dgm:pt modelId="{BC7E0346-EE67-479A-A3ED-7EE33F4B42F7}" type="parTrans" cxnId="{221313A1-B1CD-4395-B04B-28E77A496789}">
      <dgm:prSet/>
      <dgm:spPr/>
      <dgm:t>
        <a:bodyPr/>
        <a:lstStyle/>
        <a:p>
          <a:endParaRPr lang="en-US"/>
        </a:p>
      </dgm:t>
    </dgm:pt>
    <dgm:pt modelId="{1B95DDF8-389D-47F2-A35E-E1B3BFDF616F}" type="sibTrans" cxnId="{221313A1-B1CD-4395-B04B-28E77A496789}">
      <dgm:prSet/>
      <dgm:spPr/>
      <dgm:t>
        <a:bodyPr/>
        <a:lstStyle/>
        <a:p>
          <a:endParaRPr lang="en-US"/>
        </a:p>
      </dgm:t>
    </dgm:pt>
    <dgm:pt modelId="{C3AC2171-EE37-45CF-9B7D-9EAC037C38F0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Preparing to re-open the doors</a:t>
          </a:r>
        </a:p>
      </dgm:t>
    </dgm:pt>
    <dgm:pt modelId="{2E7980F5-64F2-4CC8-99D7-64DFF4B93B09}" type="parTrans" cxnId="{6FAF9F27-A194-4ADD-937F-7E32247F8575}">
      <dgm:prSet/>
      <dgm:spPr/>
      <dgm:t>
        <a:bodyPr/>
        <a:lstStyle/>
        <a:p>
          <a:endParaRPr lang="en-US"/>
        </a:p>
      </dgm:t>
    </dgm:pt>
    <dgm:pt modelId="{8BD3BF09-7087-48E4-BC9B-74E6DF35F24A}" type="sibTrans" cxnId="{6FAF9F27-A194-4ADD-937F-7E32247F8575}">
      <dgm:prSet/>
      <dgm:spPr/>
      <dgm:t>
        <a:bodyPr/>
        <a:lstStyle/>
        <a:p>
          <a:endParaRPr lang="en-US"/>
        </a:p>
      </dgm:t>
    </dgm:pt>
    <dgm:pt modelId="{934DCACC-CA48-4848-B0B4-50725151AA86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Protecting yourself, your staff and your customers</a:t>
          </a:r>
        </a:p>
      </dgm:t>
    </dgm:pt>
    <dgm:pt modelId="{79AB51BB-1B5C-46E7-8AC6-02C5795443ED}" type="parTrans" cxnId="{EA9121C5-A910-45D3-B7DF-5B73A11A3818}">
      <dgm:prSet/>
      <dgm:spPr/>
      <dgm:t>
        <a:bodyPr/>
        <a:lstStyle/>
        <a:p>
          <a:endParaRPr lang="en-US"/>
        </a:p>
      </dgm:t>
    </dgm:pt>
    <dgm:pt modelId="{78EB2004-4281-4574-A6E7-24B01584B495}" type="sibTrans" cxnId="{EA9121C5-A910-45D3-B7DF-5B73A11A3818}">
      <dgm:prSet/>
      <dgm:spPr/>
      <dgm:t>
        <a:bodyPr/>
        <a:lstStyle/>
        <a:p>
          <a:endParaRPr lang="en-US"/>
        </a:p>
      </dgm:t>
    </dgm:pt>
    <dgm:pt modelId="{C2D2BAE9-078F-4FB1-B377-7285E746D4DD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How to kick-start your sales &amp; marketing activities</a:t>
          </a:r>
        </a:p>
      </dgm:t>
    </dgm:pt>
    <dgm:pt modelId="{7BB8032B-BC06-42F0-B6B3-73BF87CC0BA7}" type="parTrans" cxnId="{00A12A9F-B540-4D7A-BEDF-0E1B9AA79B17}">
      <dgm:prSet/>
      <dgm:spPr/>
      <dgm:t>
        <a:bodyPr/>
        <a:lstStyle/>
        <a:p>
          <a:endParaRPr lang="en-GB"/>
        </a:p>
      </dgm:t>
    </dgm:pt>
    <dgm:pt modelId="{00CF5465-CF18-4970-9CCA-F9FE0413DB6E}" type="sibTrans" cxnId="{00A12A9F-B540-4D7A-BEDF-0E1B9AA79B17}">
      <dgm:prSet/>
      <dgm:spPr/>
      <dgm:t>
        <a:bodyPr/>
        <a:lstStyle/>
        <a:p>
          <a:endParaRPr lang="en-GB"/>
        </a:p>
      </dgm:t>
    </dgm:pt>
    <dgm:pt modelId="{91C49D47-37B4-4658-9626-58945771247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US" dirty="0"/>
            <a:t>Building trust with your customers</a:t>
          </a:r>
        </a:p>
      </dgm:t>
    </dgm:pt>
    <dgm:pt modelId="{53916CF5-621A-492A-B49B-6B4D44869156}" type="parTrans" cxnId="{D2A037CB-01CD-4AC4-AFA8-3BA74A096E8D}">
      <dgm:prSet/>
      <dgm:spPr/>
      <dgm:t>
        <a:bodyPr/>
        <a:lstStyle/>
        <a:p>
          <a:endParaRPr lang="en-GB"/>
        </a:p>
      </dgm:t>
    </dgm:pt>
    <dgm:pt modelId="{07255073-E4E6-4AFA-AB2F-9CF1E4410A09}" type="sibTrans" cxnId="{D2A037CB-01CD-4AC4-AFA8-3BA74A096E8D}">
      <dgm:prSet/>
      <dgm:spPr/>
      <dgm:t>
        <a:bodyPr/>
        <a:lstStyle/>
        <a:p>
          <a:endParaRPr lang="en-GB"/>
        </a:p>
      </dgm:t>
    </dgm:pt>
    <dgm:pt modelId="{4769F495-CA2F-4071-BBCC-C0DCFBDF2D3D}" type="pres">
      <dgm:prSet presAssocID="{4BD9899E-EE8A-448A-A42E-5FCDD5A7ADB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A4632-C46D-4710-879F-28ED73A74B0F}" type="pres">
      <dgm:prSet presAssocID="{C2D2BAE9-078F-4FB1-B377-7285E746D4DD}" presName="node" presStyleLbl="node1" presStyleIdx="0" presStyleCnt="6" custLinFactNeighborX="84" custLinFactNeighborY="-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7A7C6-AAF7-4430-B9F8-58B97056418E}" type="pres">
      <dgm:prSet presAssocID="{00CF5465-CF18-4970-9CCA-F9FE0413DB6E}" presName="sibTrans" presStyleCnt="0"/>
      <dgm:spPr/>
    </dgm:pt>
    <dgm:pt modelId="{DF83BA8D-74E4-4606-9118-FA2A2970B131}" type="pres">
      <dgm:prSet presAssocID="{91C49D47-37B4-4658-9626-58945771247E}" presName="node" presStyleLbl="node1" presStyleIdx="1" presStyleCnt="6" custLinFactX="5318" custLinFactNeighborX="100000" custLinFactNeighborY="-60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C3D99C-6602-4471-9EE8-4EF8F64347E9}" type="pres">
      <dgm:prSet presAssocID="{07255073-E4E6-4AFA-AB2F-9CF1E4410A09}" presName="sibTrans" presStyleCnt="0"/>
      <dgm:spPr/>
    </dgm:pt>
    <dgm:pt modelId="{CDE779BF-692C-452C-9735-AF33BAA668AB}" type="pres">
      <dgm:prSet presAssocID="{BFC260EC-0CB6-4EC5-8193-2F5C182522CE}" presName="node" presStyleLbl="node1" presStyleIdx="2" presStyleCnt="6" custLinFactX="-100000" custLinFactY="12115" custLinFactNeighborX="-121083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38B11C-84F0-428C-9D0B-CD837CFE0136}" type="pres">
      <dgm:prSet presAssocID="{067D9C43-D3F4-4E32-8033-22E6855972C7}" presName="sibTrans" presStyleCnt="0"/>
      <dgm:spPr/>
    </dgm:pt>
    <dgm:pt modelId="{9777A319-D9A9-4BB2-89F2-3CD855346DD7}" type="pres">
      <dgm:prSet presAssocID="{E04CD88C-9D55-436C-B765-07F848CF0968}" presName="node" presStyleLbl="node1" presStyleIdx="3" presStyleCnt="6" custLinFactX="7274" custLinFactY="-15940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C4A3BA-871A-4759-882A-697592910CA0}" type="pres">
      <dgm:prSet presAssocID="{1B95DDF8-389D-47F2-A35E-E1B3BFDF616F}" presName="sibTrans" presStyleCnt="0"/>
      <dgm:spPr/>
    </dgm:pt>
    <dgm:pt modelId="{026808F2-ABBD-403F-9D54-F67D1418D74B}" type="pres">
      <dgm:prSet presAssocID="{C3AC2171-EE37-45CF-9B7D-9EAC037C38F0}" presName="node" presStyleLbl="node1" presStyleIdx="4" presStyleCnt="6" custLinFactNeighborX="-2909" custLinFactNeighborY="-3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B4A05A-E32C-4322-9602-13CE7C0E7153}" type="pres">
      <dgm:prSet presAssocID="{8BD3BF09-7087-48E4-BC9B-74E6DF35F24A}" presName="sibTrans" presStyleCnt="0"/>
      <dgm:spPr/>
    </dgm:pt>
    <dgm:pt modelId="{4FD11FA3-F828-430C-B8D3-2F7A42F74E9C}" type="pres">
      <dgm:prSet presAssocID="{934DCACC-CA48-4848-B0B4-50725151AA86}" presName="node" presStyleLbl="node1" presStyleIdx="5" presStyleCnt="6" custLinFactNeighborX="-4285" custLinFactNeighborY="-32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9121C5-A910-45D3-B7DF-5B73A11A3818}" srcId="{4BD9899E-EE8A-448A-A42E-5FCDD5A7ADB7}" destId="{934DCACC-CA48-4848-B0B4-50725151AA86}" srcOrd="5" destOrd="0" parTransId="{79AB51BB-1B5C-46E7-8AC6-02C5795443ED}" sibTransId="{78EB2004-4281-4574-A6E7-24B01584B495}"/>
    <dgm:cxn modelId="{8B16C730-DC26-4571-860A-A3E570664017}" type="presOf" srcId="{BFC260EC-0CB6-4EC5-8193-2F5C182522CE}" destId="{CDE779BF-692C-452C-9735-AF33BAA668AB}" srcOrd="0" destOrd="0" presId="urn:microsoft.com/office/officeart/2005/8/layout/default"/>
    <dgm:cxn modelId="{6FAF9F27-A194-4ADD-937F-7E32247F8575}" srcId="{4BD9899E-EE8A-448A-A42E-5FCDD5A7ADB7}" destId="{C3AC2171-EE37-45CF-9B7D-9EAC037C38F0}" srcOrd="4" destOrd="0" parTransId="{2E7980F5-64F2-4CC8-99D7-64DFF4B93B09}" sibTransId="{8BD3BF09-7087-48E4-BC9B-74E6DF35F24A}"/>
    <dgm:cxn modelId="{221313A1-B1CD-4395-B04B-28E77A496789}" srcId="{4BD9899E-EE8A-448A-A42E-5FCDD5A7ADB7}" destId="{E04CD88C-9D55-436C-B765-07F848CF0968}" srcOrd="3" destOrd="0" parTransId="{BC7E0346-EE67-479A-A3ED-7EE33F4B42F7}" sibTransId="{1B95DDF8-389D-47F2-A35E-E1B3BFDF616F}"/>
    <dgm:cxn modelId="{793FC8BF-E08E-4356-B93C-E9572BAA3CD9}" type="presOf" srcId="{934DCACC-CA48-4848-B0B4-50725151AA86}" destId="{4FD11FA3-F828-430C-B8D3-2F7A42F74E9C}" srcOrd="0" destOrd="0" presId="urn:microsoft.com/office/officeart/2005/8/layout/default"/>
    <dgm:cxn modelId="{8D810DEB-CA12-4EE9-9D3B-1ECE82BE8778}" type="presOf" srcId="{4BD9899E-EE8A-448A-A42E-5FCDD5A7ADB7}" destId="{4769F495-CA2F-4071-BBCC-C0DCFBDF2D3D}" srcOrd="0" destOrd="0" presId="urn:microsoft.com/office/officeart/2005/8/layout/default"/>
    <dgm:cxn modelId="{00A12A9F-B540-4D7A-BEDF-0E1B9AA79B17}" srcId="{4BD9899E-EE8A-448A-A42E-5FCDD5A7ADB7}" destId="{C2D2BAE9-078F-4FB1-B377-7285E746D4DD}" srcOrd="0" destOrd="0" parTransId="{7BB8032B-BC06-42F0-B6B3-73BF87CC0BA7}" sibTransId="{00CF5465-CF18-4970-9CCA-F9FE0413DB6E}"/>
    <dgm:cxn modelId="{986C52CD-0BFC-4F8D-9CCB-432EA4FB7C1E}" srcId="{4BD9899E-EE8A-448A-A42E-5FCDD5A7ADB7}" destId="{BFC260EC-0CB6-4EC5-8193-2F5C182522CE}" srcOrd="2" destOrd="0" parTransId="{D250EDA6-784A-4B5B-BFE5-3F29072728A2}" sibTransId="{067D9C43-D3F4-4E32-8033-22E6855972C7}"/>
    <dgm:cxn modelId="{C21E850A-1035-40D0-AA9A-57D814DF1829}" type="presOf" srcId="{C2D2BAE9-078F-4FB1-B377-7285E746D4DD}" destId="{B3EA4632-C46D-4710-879F-28ED73A74B0F}" srcOrd="0" destOrd="0" presId="urn:microsoft.com/office/officeart/2005/8/layout/default"/>
    <dgm:cxn modelId="{F96460E2-3195-4473-BC3E-8169E993B066}" type="presOf" srcId="{E04CD88C-9D55-436C-B765-07F848CF0968}" destId="{9777A319-D9A9-4BB2-89F2-3CD855346DD7}" srcOrd="0" destOrd="0" presId="urn:microsoft.com/office/officeart/2005/8/layout/default"/>
    <dgm:cxn modelId="{E8659F01-487E-4159-8A96-49EC9B2F8FDC}" type="presOf" srcId="{91C49D47-37B4-4658-9626-58945771247E}" destId="{DF83BA8D-74E4-4606-9118-FA2A2970B131}" srcOrd="0" destOrd="0" presId="urn:microsoft.com/office/officeart/2005/8/layout/default"/>
    <dgm:cxn modelId="{CE482434-7BD5-4A89-B9FE-BE1416DA1863}" type="presOf" srcId="{C3AC2171-EE37-45CF-9B7D-9EAC037C38F0}" destId="{026808F2-ABBD-403F-9D54-F67D1418D74B}" srcOrd="0" destOrd="0" presId="urn:microsoft.com/office/officeart/2005/8/layout/default"/>
    <dgm:cxn modelId="{D2A037CB-01CD-4AC4-AFA8-3BA74A096E8D}" srcId="{4BD9899E-EE8A-448A-A42E-5FCDD5A7ADB7}" destId="{91C49D47-37B4-4658-9626-58945771247E}" srcOrd="1" destOrd="0" parTransId="{53916CF5-621A-492A-B49B-6B4D44869156}" sibTransId="{07255073-E4E6-4AFA-AB2F-9CF1E4410A09}"/>
    <dgm:cxn modelId="{06DFDE9B-CDA9-4471-BEB1-201354927BE9}" type="presParOf" srcId="{4769F495-CA2F-4071-BBCC-C0DCFBDF2D3D}" destId="{B3EA4632-C46D-4710-879F-28ED73A74B0F}" srcOrd="0" destOrd="0" presId="urn:microsoft.com/office/officeart/2005/8/layout/default"/>
    <dgm:cxn modelId="{925935A8-FB43-4241-B633-CAB625A31134}" type="presParOf" srcId="{4769F495-CA2F-4071-BBCC-C0DCFBDF2D3D}" destId="{30E7A7C6-AAF7-4430-B9F8-58B97056418E}" srcOrd="1" destOrd="0" presId="urn:microsoft.com/office/officeart/2005/8/layout/default"/>
    <dgm:cxn modelId="{5E5953FC-B630-461B-B148-722158922714}" type="presParOf" srcId="{4769F495-CA2F-4071-BBCC-C0DCFBDF2D3D}" destId="{DF83BA8D-74E4-4606-9118-FA2A2970B131}" srcOrd="2" destOrd="0" presId="urn:microsoft.com/office/officeart/2005/8/layout/default"/>
    <dgm:cxn modelId="{F0FF2A8A-0BD1-4204-A783-E425B4E2DF29}" type="presParOf" srcId="{4769F495-CA2F-4071-BBCC-C0DCFBDF2D3D}" destId="{00C3D99C-6602-4471-9EE8-4EF8F64347E9}" srcOrd="3" destOrd="0" presId="urn:microsoft.com/office/officeart/2005/8/layout/default"/>
    <dgm:cxn modelId="{57CDFDA5-8242-4EE5-9970-2AA14C1813A8}" type="presParOf" srcId="{4769F495-CA2F-4071-BBCC-C0DCFBDF2D3D}" destId="{CDE779BF-692C-452C-9735-AF33BAA668AB}" srcOrd="4" destOrd="0" presId="urn:microsoft.com/office/officeart/2005/8/layout/default"/>
    <dgm:cxn modelId="{C317ECDF-08CF-483D-A3BF-BE6F28CEFD15}" type="presParOf" srcId="{4769F495-CA2F-4071-BBCC-C0DCFBDF2D3D}" destId="{1C38B11C-84F0-428C-9D0B-CD837CFE0136}" srcOrd="5" destOrd="0" presId="urn:microsoft.com/office/officeart/2005/8/layout/default"/>
    <dgm:cxn modelId="{F9D2587B-0593-4A21-9544-2C9B5E0208FD}" type="presParOf" srcId="{4769F495-CA2F-4071-BBCC-C0DCFBDF2D3D}" destId="{9777A319-D9A9-4BB2-89F2-3CD855346DD7}" srcOrd="6" destOrd="0" presId="urn:microsoft.com/office/officeart/2005/8/layout/default"/>
    <dgm:cxn modelId="{D8E267D4-0B23-44C8-BB60-C6A6A74CFE26}" type="presParOf" srcId="{4769F495-CA2F-4071-BBCC-C0DCFBDF2D3D}" destId="{CCC4A3BA-871A-4759-882A-697592910CA0}" srcOrd="7" destOrd="0" presId="urn:microsoft.com/office/officeart/2005/8/layout/default"/>
    <dgm:cxn modelId="{1F2BB2EF-F8A8-4C0D-A21B-F1F26F1FB2F0}" type="presParOf" srcId="{4769F495-CA2F-4071-BBCC-C0DCFBDF2D3D}" destId="{026808F2-ABBD-403F-9D54-F67D1418D74B}" srcOrd="8" destOrd="0" presId="urn:microsoft.com/office/officeart/2005/8/layout/default"/>
    <dgm:cxn modelId="{77DE91FC-7990-45D5-9DF9-A9C7F2BD7416}" type="presParOf" srcId="{4769F495-CA2F-4071-BBCC-C0DCFBDF2D3D}" destId="{B1B4A05A-E32C-4322-9602-13CE7C0E7153}" srcOrd="9" destOrd="0" presId="urn:microsoft.com/office/officeart/2005/8/layout/default"/>
    <dgm:cxn modelId="{30C5F735-46AA-4EA6-8B2B-F289B5665F01}" type="presParOf" srcId="{4769F495-CA2F-4071-BBCC-C0DCFBDF2D3D}" destId="{4FD11FA3-F828-430C-B8D3-2F7A42F74E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29DE6B-0C76-4272-B642-9C9AFAA13271}">
      <dsp:nvSpPr>
        <dsp:cNvPr id="0" name=""/>
        <dsp:cNvSpPr/>
      </dsp:nvSpPr>
      <dsp:spPr>
        <a:xfrm>
          <a:off x="742621" y="641061"/>
          <a:ext cx="1065975" cy="10659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0E34B6-5904-41B4-8E64-53ABEEE8B89F}">
      <dsp:nvSpPr>
        <dsp:cNvPr id="0" name=""/>
        <dsp:cNvSpPr/>
      </dsp:nvSpPr>
      <dsp:spPr>
        <a:xfrm>
          <a:off x="91191" y="2022239"/>
          <a:ext cx="23688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500" kern="1200" dirty="0"/>
            <a:t>Relax, Enjoy and let's learn together</a:t>
          </a:r>
          <a:endParaRPr lang="en-US" sz="1500" kern="1200" dirty="0"/>
        </a:p>
      </dsp:txBody>
      <dsp:txXfrm>
        <a:off x="91191" y="2022239"/>
        <a:ext cx="2368835" cy="720000"/>
      </dsp:txXfrm>
    </dsp:sp>
    <dsp:sp modelId="{20A26151-D0BD-4526-8BE0-F5560ADADB65}">
      <dsp:nvSpPr>
        <dsp:cNvPr id="0" name=""/>
        <dsp:cNvSpPr/>
      </dsp:nvSpPr>
      <dsp:spPr>
        <a:xfrm>
          <a:off x="3526002" y="641061"/>
          <a:ext cx="1065975" cy="10659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101ECF-EA03-4ADF-B77E-C0418F1DBCF1}">
      <dsp:nvSpPr>
        <dsp:cNvPr id="0" name=""/>
        <dsp:cNvSpPr/>
      </dsp:nvSpPr>
      <dsp:spPr>
        <a:xfrm>
          <a:off x="2874572" y="2022239"/>
          <a:ext cx="23688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Please use the Mute function when not speaking</a:t>
          </a:r>
        </a:p>
      </dsp:txBody>
      <dsp:txXfrm>
        <a:off x="2874572" y="2022239"/>
        <a:ext cx="2368835" cy="720000"/>
      </dsp:txXfrm>
    </dsp:sp>
    <dsp:sp modelId="{ACD98AA6-E52B-44F6-B288-35148EFC51CA}">
      <dsp:nvSpPr>
        <dsp:cNvPr id="0" name=""/>
        <dsp:cNvSpPr/>
      </dsp:nvSpPr>
      <dsp:spPr>
        <a:xfrm>
          <a:off x="6309383" y="641061"/>
          <a:ext cx="1065975" cy="10659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13F0E7-F041-4A7A-923B-7805D47315AE}">
      <dsp:nvSpPr>
        <dsp:cNvPr id="0" name=""/>
        <dsp:cNvSpPr/>
      </dsp:nvSpPr>
      <dsp:spPr>
        <a:xfrm>
          <a:off x="5657954" y="2022239"/>
          <a:ext cx="23688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Feel free to use the chat box for comments </a:t>
          </a:r>
        </a:p>
      </dsp:txBody>
      <dsp:txXfrm>
        <a:off x="5657954" y="2022239"/>
        <a:ext cx="2368835" cy="720000"/>
      </dsp:txXfrm>
    </dsp:sp>
    <dsp:sp modelId="{7CBE3110-F53B-4679-BE97-AA8757F32C53}">
      <dsp:nvSpPr>
        <dsp:cNvPr id="0" name=""/>
        <dsp:cNvSpPr/>
      </dsp:nvSpPr>
      <dsp:spPr>
        <a:xfrm>
          <a:off x="9092765" y="641061"/>
          <a:ext cx="1065975" cy="106597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992B9D-66A1-4399-977E-FC50DA4EA31E}">
      <dsp:nvSpPr>
        <dsp:cNvPr id="0" name=""/>
        <dsp:cNvSpPr/>
      </dsp:nvSpPr>
      <dsp:spPr>
        <a:xfrm>
          <a:off x="8441335" y="2022239"/>
          <a:ext cx="236883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/>
            <a:t>We’ve allowed time at the end for questions</a:t>
          </a:r>
        </a:p>
      </dsp:txBody>
      <dsp:txXfrm>
        <a:off x="8441335" y="2022239"/>
        <a:ext cx="236883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CF02EB-0D21-4C33-9BD7-C9437922A2FE}">
      <dsp:nvSpPr>
        <dsp:cNvPr id="0" name=""/>
        <dsp:cNvSpPr/>
      </dsp:nvSpPr>
      <dsp:spPr>
        <a:xfrm>
          <a:off x="280930" y="530547"/>
          <a:ext cx="1371319" cy="1371319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F5D72-E68C-427A-9EF6-3F9B7B5FC6A4}">
      <dsp:nvSpPr>
        <dsp:cNvPr id="0" name=""/>
        <dsp:cNvSpPr/>
      </dsp:nvSpPr>
      <dsp:spPr>
        <a:xfrm>
          <a:off x="325820" y="1235399"/>
          <a:ext cx="795365" cy="795365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B89F5-D948-454A-94AC-B39AFDBDB5CB}">
      <dsp:nvSpPr>
        <dsp:cNvPr id="0" name=""/>
        <dsp:cNvSpPr/>
      </dsp:nvSpPr>
      <dsp:spPr>
        <a:xfrm>
          <a:off x="1587243" y="1153366"/>
          <a:ext cx="3232395" cy="113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i="0" kern="1200" dirty="0"/>
            <a:t>A brief reminder of the Scottish Government route plan</a:t>
          </a:r>
          <a:endParaRPr lang="en-US" sz="2400" kern="1200" dirty="0"/>
        </a:p>
      </dsp:txBody>
      <dsp:txXfrm>
        <a:off x="1587243" y="1153366"/>
        <a:ext cx="3232395" cy="1138044"/>
      </dsp:txXfrm>
    </dsp:sp>
    <dsp:sp modelId="{4264642B-33B7-40E5-B289-6F7EF562413B}">
      <dsp:nvSpPr>
        <dsp:cNvPr id="0" name=""/>
        <dsp:cNvSpPr/>
      </dsp:nvSpPr>
      <dsp:spPr>
        <a:xfrm>
          <a:off x="4756522" y="917684"/>
          <a:ext cx="1371319" cy="1425733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147DA-0E4E-4F2E-A2E3-01A8BE69066E}">
      <dsp:nvSpPr>
        <dsp:cNvPr id="0" name=""/>
        <dsp:cNvSpPr/>
      </dsp:nvSpPr>
      <dsp:spPr>
        <a:xfrm>
          <a:off x="5460111" y="1235399"/>
          <a:ext cx="795365" cy="79536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47FC2B-82D4-4221-9CAA-E8573851552C}">
      <dsp:nvSpPr>
        <dsp:cNvPr id="0" name=""/>
        <dsp:cNvSpPr/>
      </dsp:nvSpPr>
      <dsp:spPr>
        <a:xfrm>
          <a:off x="6707531" y="1148347"/>
          <a:ext cx="3232395" cy="11430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How to kick start the marketing for your business</a:t>
          </a:r>
        </a:p>
      </dsp:txBody>
      <dsp:txXfrm>
        <a:off x="6707531" y="1148347"/>
        <a:ext cx="3232395" cy="1143063"/>
      </dsp:txXfrm>
    </dsp:sp>
    <dsp:sp modelId="{00AC1C48-BB4D-4DF3-9857-51ADBC7CC127}">
      <dsp:nvSpPr>
        <dsp:cNvPr id="0" name=""/>
        <dsp:cNvSpPr/>
      </dsp:nvSpPr>
      <dsp:spPr>
        <a:xfrm>
          <a:off x="0" y="3211492"/>
          <a:ext cx="1371319" cy="1371319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C91FE9-7389-4E48-8AF7-524994B79E02}">
      <dsp:nvSpPr>
        <dsp:cNvPr id="0" name=""/>
        <dsp:cNvSpPr/>
      </dsp:nvSpPr>
      <dsp:spPr>
        <a:xfrm>
          <a:off x="328437" y="2940564"/>
          <a:ext cx="795365" cy="79536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B17F5-07B1-4E91-B5F4-39799D93625E}">
      <dsp:nvSpPr>
        <dsp:cNvPr id="0" name=""/>
        <dsp:cNvSpPr/>
      </dsp:nvSpPr>
      <dsp:spPr>
        <a:xfrm>
          <a:off x="1532066" y="2811405"/>
          <a:ext cx="2705320" cy="10967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Practical actions to take before re-opening</a:t>
          </a:r>
        </a:p>
      </dsp:txBody>
      <dsp:txXfrm>
        <a:off x="1532066" y="2811405"/>
        <a:ext cx="2705320" cy="1096794"/>
      </dsp:txXfrm>
    </dsp:sp>
    <dsp:sp modelId="{84B7CB68-6756-45FE-B075-B3EF8ED066BD}">
      <dsp:nvSpPr>
        <dsp:cNvPr id="0" name=""/>
        <dsp:cNvSpPr/>
      </dsp:nvSpPr>
      <dsp:spPr>
        <a:xfrm>
          <a:off x="9548899" y="2794270"/>
          <a:ext cx="1371319" cy="1371319"/>
        </a:xfrm>
        <a:prstGeom prst="ellipse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980926-31DE-45A8-8492-8A36C3BC94B6}">
      <dsp:nvSpPr>
        <dsp:cNvPr id="0" name=""/>
        <dsp:cNvSpPr/>
      </dsp:nvSpPr>
      <dsp:spPr>
        <a:xfrm>
          <a:off x="5460110" y="2999175"/>
          <a:ext cx="795365" cy="79536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0FE6F2-5FDC-4E54-911A-CC6180614E20}">
      <dsp:nvSpPr>
        <dsp:cNvPr id="0" name=""/>
        <dsp:cNvSpPr/>
      </dsp:nvSpPr>
      <dsp:spPr>
        <a:xfrm>
          <a:off x="6743023" y="2873526"/>
          <a:ext cx="2505170" cy="12520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Answer any Questions</a:t>
          </a:r>
        </a:p>
      </dsp:txBody>
      <dsp:txXfrm>
        <a:off x="6743023" y="2873526"/>
        <a:ext cx="2505170" cy="1252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A4632-C46D-4710-879F-28ED73A74B0F}">
      <dsp:nvSpPr>
        <dsp:cNvPr id="0" name=""/>
        <dsp:cNvSpPr/>
      </dsp:nvSpPr>
      <dsp:spPr>
        <a:xfrm>
          <a:off x="121090" y="0"/>
          <a:ext cx="3306423" cy="1983854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How to kick-start your sales &amp; marketing activities</a:t>
          </a:r>
        </a:p>
      </dsp:txBody>
      <dsp:txXfrm>
        <a:off x="121090" y="0"/>
        <a:ext cx="3306423" cy="1983854"/>
      </dsp:txXfrm>
    </dsp:sp>
    <dsp:sp modelId="{DF83BA8D-74E4-4606-9118-FA2A2970B131}">
      <dsp:nvSpPr>
        <dsp:cNvPr id="0" name=""/>
        <dsp:cNvSpPr/>
      </dsp:nvSpPr>
      <dsp:spPr>
        <a:xfrm>
          <a:off x="7237637" y="0"/>
          <a:ext cx="3306423" cy="1983854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Building trust with your customers</a:t>
          </a:r>
        </a:p>
      </dsp:txBody>
      <dsp:txXfrm>
        <a:off x="7237637" y="0"/>
        <a:ext cx="3306423" cy="1983854"/>
      </dsp:txXfrm>
    </dsp:sp>
    <dsp:sp modelId="{CDE779BF-692C-452C-9735-AF33BAA668AB}">
      <dsp:nvSpPr>
        <dsp:cNvPr id="0" name=""/>
        <dsp:cNvSpPr/>
      </dsp:nvSpPr>
      <dsp:spPr>
        <a:xfrm>
          <a:off x="82504" y="2226668"/>
          <a:ext cx="3306423" cy="1983854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Adapting your business to take account of     Covid-19</a:t>
          </a:r>
        </a:p>
      </dsp:txBody>
      <dsp:txXfrm>
        <a:off x="82504" y="2226668"/>
        <a:ext cx="3306423" cy="1983854"/>
      </dsp:txXfrm>
    </dsp:sp>
    <dsp:sp modelId="{9777A319-D9A9-4BB2-89F2-3CD855346DD7}">
      <dsp:nvSpPr>
        <dsp:cNvPr id="0" name=""/>
        <dsp:cNvSpPr/>
      </dsp:nvSpPr>
      <dsp:spPr>
        <a:xfrm>
          <a:off x="3665245" y="16886"/>
          <a:ext cx="3306423" cy="1983854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Re-engaging with your clients </a:t>
          </a:r>
        </a:p>
      </dsp:txBody>
      <dsp:txXfrm>
        <a:off x="3665245" y="16886"/>
        <a:ext cx="3306423" cy="1983854"/>
      </dsp:txXfrm>
    </dsp:sp>
    <dsp:sp modelId="{026808F2-ABBD-403F-9D54-F67D1418D74B}">
      <dsp:nvSpPr>
        <dsp:cNvPr id="0" name=""/>
        <dsp:cNvSpPr/>
      </dsp:nvSpPr>
      <dsp:spPr>
        <a:xfrm>
          <a:off x="3659194" y="2253186"/>
          <a:ext cx="3306423" cy="1983854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Preparing to re-open the doors</a:t>
          </a:r>
        </a:p>
      </dsp:txBody>
      <dsp:txXfrm>
        <a:off x="3659194" y="2253186"/>
        <a:ext cx="3306423" cy="1983854"/>
      </dsp:txXfrm>
    </dsp:sp>
    <dsp:sp modelId="{4FD11FA3-F828-430C-B8D3-2F7A42F74E9C}">
      <dsp:nvSpPr>
        <dsp:cNvPr id="0" name=""/>
        <dsp:cNvSpPr/>
      </dsp:nvSpPr>
      <dsp:spPr>
        <a:xfrm>
          <a:off x="7250764" y="2253186"/>
          <a:ext cx="3306423" cy="1983854"/>
        </a:xfrm>
        <a:prstGeom prst="rect">
          <a:avLst/>
        </a:prstGeom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62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Protecting yourself, your staff and your customers</a:t>
          </a:r>
        </a:p>
      </dsp:txBody>
      <dsp:txXfrm>
        <a:off x="7250764" y="2253186"/>
        <a:ext cx="3306423" cy="1983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12501-29F5-49F3-9C33-9C79C8AFD543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CED9-CD40-41B3-8845-77ECFD78B3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593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9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28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593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627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56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249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235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3493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08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768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75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2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129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01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0208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13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45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D4CE082-3510-4947-B235-32291040C814}" type="datetimeFigureOut">
              <a:rPr lang="en-GB" smtClean="0"/>
              <a:t>01/06/2020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173DB-5403-4211-923E-A8D892BC8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5811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  <p:sldLayoutId id="2147484128" r:id="rId12"/>
    <p:sldLayoutId id="2147484129" r:id="rId13"/>
    <p:sldLayoutId id="2147484130" r:id="rId14"/>
    <p:sldLayoutId id="2147484131" r:id="rId15"/>
    <p:sldLayoutId id="2147484132" r:id="rId16"/>
    <p:sldLayoutId id="21474841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v.scot/binaries/content/documents/govscot/publications/strategy-plan/2020/05/coronavirus-covid-19-framework-decision-making-scotlands-route-map-through-out-crisis/documents/covid-19-framework-decision-making-scotlands-route-map-through-out-crisis/covid-19-framework-decision-making-scotlands-route-map-through-out-crisis/govscot%3Adocument/covid-19-framework-decision-making-scotlands-route-map-through-out-crisis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CC2197-8894-47FF-ABEC-B8B7C4F52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9689" y="2567476"/>
            <a:ext cx="6511180" cy="228432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5000" dirty="0">
                <a:solidFill>
                  <a:srgbClr val="EBEBEB"/>
                </a:solidFill>
                <a:ea typeface="+mn-ea"/>
                <a:cs typeface="+mn-cs"/>
              </a:rPr>
              <a:t>Welcome to</a:t>
            </a:r>
            <a:br>
              <a:rPr lang="en-GB" sz="5000" dirty="0">
                <a:solidFill>
                  <a:srgbClr val="EBEBEB"/>
                </a:solidFill>
                <a:ea typeface="+mn-ea"/>
                <a:cs typeface="+mn-cs"/>
              </a:rPr>
            </a:br>
            <a:r>
              <a:rPr lang="en-GB" sz="5000" dirty="0">
                <a:solidFill>
                  <a:srgbClr val="EBEBEB"/>
                </a:solidFill>
                <a:ea typeface="+mn-ea"/>
                <a:cs typeface="+mn-cs"/>
              </a:rPr>
              <a:t/>
            </a:r>
            <a:br>
              <a:rPr lang="en-GB" sz="5000" dirty="0">
                <a:solidFill>
                  <a:srgbClr val="EBEBEB"/>
                </a:solidFill>
                <a:ea typeface="+mn-ea"/>
                <a:cs typeface="+mn-cs"/>
              </a:rPr>
            </a:br>
            <a:r>
              <a:rPr lang="en-GB" sz="4000" b="1" dirty="0">
                <a:solidFill>
                  <a:srgbClr val="EBEBEB"/>
                </a:solidFill>
                <a:ea typeface="+mn-ea"/>
                <a:cs typeface="+mn-cs"/>
              </a:rPr>
              <a:t>Preparing for the Upturn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21AD8A-171B-4112-9A5E-3B9EB9A70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39" y="3709641"/>
            <a:ext cx="2936836" cy="1901601"/>
          </a:xfrm>
          <a:prstGeom prst="rect">
            <a:avLst/>
          </a:prstGeom>
          <a:effectLst/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16E5A770-5999-4622-BE1E-5FAE3AB7DC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94" y="124675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63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9E352-7802-40C5-AA41-B8AD1DE3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sz="3600" dirty="0"/>
              <a:t>Scottish Government’s 4 stage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8AF16-2C36-4C3C-B658-5149E152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Your Business Gateway advisor can help you to access the expert advice relevant to re-opening your business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Link to the full document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884128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6DA03-5FA7-454E-9237-FDD8A6B8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How to Kick-start your Sales &amp; Marketing</a:t>
            </a:r>
          </a:p>
        </p:txBody>
      </p:sp>
      <p:pic>
        <p:nvPicPr>
          <p:cNvPr id="7" name="Content Placeholder 6" descr="A picture containing food&#10;&#10;Description automatically generated">
            <a:extLst>
              <a:ext uri="{FF2B5EF4-FFF2-40B4-BE49-F238E27FC236}">
                <a16:creationId xmlns:a16="http://schemas.microsoft.com/office/drawing/2014/main" id="{C9FE7574-3365-4B18-AC85-B8E2AAC69A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7" r="9226"/>
          <a:stretch/>
        </p:blipFill>
        <p:spPr>
          <a:xfrm>
            <a:off x="4634682" y="10"/>
            <a:ext cx="7557319" cy="685799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BFEFF673-A9DE-416D-A04E-1D50904542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8369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Kickstarting your Sales &amp;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Have you been communicating with your customers &amp; audience through Lockdown?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How do your customers know that you’re still in business?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Have your competitors been communicating with your clients?</a:t>
            </a:r>
          </a:p>
        </p:txBody>
      </p:sp>
    </p:spTree>
    <p:extLst>
      <p:ext uri="{BB962C8B-B14F-4D97-AF65-F5344CB8AC3E}">
        <p14:creationId xmlns:p14="http://schemas.microsoft.com/office/powerpoint/2010/main" val="183819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Kickstarting your Sales &amp;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Q: I’m waiting until things get back to normal and then I’ll re-start my business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A: We’re not going back to normality pre-March 2020 anytime soon.</a:t>
            </a:r>
          </a:p>
        </p:txBody>
      </p:sp>
    </p:spTree>
    <p:extLst>
      <p:ext uri="{BB962C8B-B14F-4D97-AF65-F5344CB8AC3E}">
        <p14:creationId xmlns:p14="http://schemas.microsoft.com/office/powerpoint/2010/main" val="417171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Kickstarting your Sales &amp;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Q: I shouldn’t be selling to my customers just now, it doesn’t feel right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A: NOW is absolutely the time to keep talking with your customers and contacts</a:t>
            </a:r>
          </a:p>
        </p:txBody>
      </p:sp>
    </p:spTree>
    <p:extLst>
      <p:ext uri="{BB962C8B-B14F-4D97-AF65-F5344CB8AC3E}">
        <p14:creationId xmlns:p14="http://schemas.microsoft.com/office/powerpoint/2010/main" val="354240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Kickstarting your Sales &amp;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Q: Nobody is spending any money at the moment, there’s no point in trying to make sales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A: It’s true some people have found themselves in financial difficulty, but not everyone!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Some people have not been financially effected</a:t>
            </a:r>
          </a:p>
        </p:txBody>
      </p:sp>
    </p:spTree>
    <p:extLst>
      <p:ext uri="{BB962C8B-B14F-4D97-AF65-F5344CB8AC3E}">
        <p14:creationId xmlns:p14="http://schemas.microsoft.com/office/powerpoint/2010/main" val="9764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Kickstarting your Sales &amp; Marketing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Q: There’s far too many “hard salesy” posts all over social media – I’m not doing that!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A: True, there’s a lot of spammy messaging going on. Don’t do that, but do communicate with your audience</a:t>
            </a:r>
          </a:p>
        </p:txBody>
      </p:sp>
    </p:spTree>
    <p:extLst>
      <p:ext uri="{BB962C8B-B14F-4D97-AF65-F5344CB8AC3E}">
        <p14:creationId xmlns:p14="http://schemas.microsoft.com/office/powerpoint/2010/main" val="80840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>
            <a:extLst>
              <a:ext uri="{FF2B5EF4-FFF2-40B4-BE49-F238E27FC236}">
                <a16:creationId xmlns:a16="http://schemas.microsoft.com/office/drawing/2014/main" id="{BD310164-D3A3-415E-9D94-5D21D9FB2F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BE586E08-18BF-4AB1-AB48-4005D56734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:a16="http://schemas.microsoft.com/office/drawing/2014/main" id="{4A497DBC-2692-42B4-A606-31024033F7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3517A192-66A9-4297-9284-65580829AB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30825ED-0133-430D-BBBB-50B6F52284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633F040E-FA1C-4EDC-B925-7EFCB95828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800"/>
            <a:ext cx="3333676" cy="309698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Social Selling post Lockdown</a:t>
            </a: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185730E4-A3A6-43E2-8E84-A4D61748BC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C7E7D2C3-9FA9-492D-8D51-EC10BC05AEE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4" b="14339"/>
          <a:stretch/>
        </p:blipFill>
        <p:spPr>
          <a:xfrm>
            <a:off x="643853" y="694441"/>
            <a:ext cx="3038347" cy="2565182"/>
          </a:xfrm>
          <a:prstGeom prst="rect">
            <a:avLst/>
          </a:prstGeom>
          <a:effectLst/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AF3AC4-A47F-4233-A870-F97CE132DB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39" r="-1" b="8550"/>
          <a:stretch/>
        </p:blipFill>
        <p:spPr>
          <a:xfrm>
            <a:off x="3876168" y="697733"/>
            <a:ext cx="3038347" cy="2558597"/>
          </a:xfrm>
          <a:prstGeom prst="rect">
            <a:avLst/>
          </a:prstGeom>
          <a:effectLst/>
        </p:spPr>
      </p:pic>
      <p:sp>
        <p:nvSpPr>
          <p:cNvPr id="77" name="Freeform 31">
            <a:extLst>
              <a:ext uri="{FF2B5EF4-FFF2-40B4-BE49-F238E27FC236}">
                <a16:creationId xmlns:a16="http://schemas.microsoft.com/office/drawing/2014/main" id="{61835C02-009F-45B9-81BA-49BD79D44C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object, drawing, table&#10;&#10;Description automatically generated">
            <a:extLst>
              <a:ext uri="{FF2B5EF4-FFF2-40B4-BE49-F238E27FC236}">
                <a16:creationId xmlns:a16="http://schemas.microsoft.com/office/drawing/2014/main" id="{C6AACB66-34A7-4F17-88E0-37C92DEE7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7" r="15425" b="1"/>
          <a:stretch/>
        </p:blipFill>
        <p:spPr>
          <a:xfrm>
            <a:off x="643852" y="3543798"/>
            <a:ext cx="3038348" cy="2573790"/>
          </a:xfrm>
          <a:prstGeom prst="rect">
            <a:avLst/>
          </a:prstGeom>
          <a:effectLst/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C8E2D0-DF74-41A5-9517-2BD68C2F2F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9" r="20149" b="-2"/>
          <a:stretch/>
        </p:blipFill>
        <p:spPr>
          <a:xfrm>
            <a:off x="3876168" y="3545031"/>
            <a:ext cx="3038348" cy="257132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4422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Using Social Media for 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Social Media is going to be a critical tool for communicating with your customers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Which platforms are right for your business?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Where is your audience?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Use your social posts to inform as much as to promote</a:t>
            </a:r>
          </a:p>
        </p:txBody>
      </p:sp>
    </p:spTree>
    <p:extLst>
      <p:ext uri="{BB962C8B-B14F-4D97-AF65-F5344CB8AC3E}">
        <p14:creationId xmlns:p14="http://schemas.microsoft.com/office/powerpoint/2010/main" val="424402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Using Social Media for selling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Keep your messages brief &amp; simple – people are suffering from information overload!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Little &amp; often is most effective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Remember the 80 : 20 rule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Inform, educate &amp; entertain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0902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16">
            <a:extLst>
              <a:ext uri="{FF2B5EF4-FFF2-40B4-BE49-F238E27FC236}">
                <a16:creationId xmlns:a16="http://schemas.microsoft.com/office/drawing/2014/main" id="{B5541CD5-D7AC-4686-8783-CF5D1D4FC2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"/>
            <a:ext cx="12191695" cy="68580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0420923D-0C6E-4656-9A01-EE9FB6345E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87058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Freeform 5">
            <a:extLst>
              <a:ext uri="{FF2B5EF4-FFF2-40B4-BE49-F238E27FC236}">
                <a16:creationId xmlns:a16="http://schemas.microsoft.com/office/drawing/2014/main" id="{904D0A95-DEAA-4B8D-A340-BEC3A5DBCD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305" y="4065581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B85BD7-BAAD-4F91-8407-10A2FC8F9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853" y="4885339"/>
            <a:ext cx="10968294" cy="1237087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EBEBEB"/>
                </a:solidFill>
              </a:rPr>
              <a:t>Housekeeping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F15E4DBD-9806-4BA5-9575-FBEF808094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8209604"/>
              </p:ext>
            </p:extLst>
          </p:nvPr>
        </p:nvGraphicFramePr>
        <p:xfrm>
          <a:off x="646113" y="593387"/>
          <a:ext cx="10901362" cy="338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015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Typical social posts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 1: We’re preparing to re-open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 2: Here’s what our team are doing?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 3: Behind the scenes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 4: How we’re thinking about you?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Day5: Here’s our new product!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385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Typical social posts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 6: We’ll be opening on …. 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 7: Social Distancing hair cuts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 8: Our deep clean happening…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Day9: Bookings now being taken…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b="1" dirty="0"/>
              <a:t>Day 10: Promotional offer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1408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86" name="Oval 85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92" name="Rectangle 91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810E80F-9C89-42DA-AC6A-CA9F6C0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492" y="1325880"/>
            <a:ext cx="3354807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Pricing &amp; Promotions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5955B09-6DFD-41EE-8794-648DBC50B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EA1C8458-DBAA-4D00-98AC-E9890360D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00" name="Rounded Rectangle 4">
            <a:extLst>
              <a:ext uri="{FF2B5EF4-FFF2-40B4-BE49-F238E27FC236}">
                <a16:creationId xmlns:a16="http://schemas.microsoft.com/office/drawing/2014/main" id="{A8D15A26-D50C-4BE5-8A59-321D90248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6272784" cy="562624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A close up of a sign&#10;&#10;Description automatically generated">
            <a:extLst>
              <a:ext uri="{FF2B5EF4-FFF2-40B4-BE49-F238E27FC236}">
                <a16:creationId xmlns:a16="http://schemas.microsoft.com/office/drawing/2014/main" id="{758F639D-9E7E-40D9-8347-4A0B0FD273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3" y="1918656"/>
            <a:ext cx="5307644" cy="29722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3608984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Pricing &amp; Promotions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endParaRPr lang="en-GB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Pricing of your products &amp; services will be critical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Talk to your suppliers &amp; double check all input costs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Now is NOT the time to be offering discounts to stimulate demand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ADD VALUE rather than discounting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Put your customers at the heart of everything you do</a:t>
            </a:r>
          </a:p>
        </p:txBody>
      </p:sp>
    </p:spTree>
    <p:extLst>
      <p:ext uri="{BB962C8B-B14F-4D97-AF65-F5344CB8AC3E}">
        <p14:creationId xmlns:p14="http://schemas.microsoft.com/office/powerpoint/2010/main" val="33939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7" name="Oval 76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810E80F-9C89-42DA-AC6A-CA9F6C0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56DA03-5FA7-454E-9237-FDD8A6B8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492" y="1325880"/>
            <a:ext cx="3354807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Re-opening your </a:t>
            </a:r>
            <a:b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4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Business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5955B09-6DFD-41EE-8794-648DBC50B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EA1C8458-DBAA-4D00-98AC-E9890360D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91" name="Rounded Rectangle 4">
            <a:extLst>
              <a:ext uri="{FF2B5EF4-FFF2-40B4-BE49-F238E27FC236}">
                <a16:creationId xmlns:a16="http://schemas.microsoft.com/office/drawing/2014/main" id="{A8D15A26-D50C-4BE5-8A59-321D90248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6272784" cy="562624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indoor, white, door, large&#10;&#10;Description automatically generated">
            <a:extLst>
              <a:ext uri="{FF2B5EF4-FFF2-40B4-BE49-F238E27FC236}">
                <a16:creationId xmlns:a16="http://schemas.microsoft.com/office/drawing/2014/main" id="{17144408-00DF-45F1-8E19-8BE36F364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3" y="1372590"/>
            <a:ext cx="5307644" cy="406441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06984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95" name="Oval 94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7" name="Picture 96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1" name="Rectangle 100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C969B-A61E-4721-960C-6D2260D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Preparing a Covid-19 Policy</a:t>
            </a:r>
          </a:p>
        </p:txBody>
      </p:sp>
      <p:sp>
        <p:nvSpPr>
          <p:cNvPr id="105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7" name="Freeform: Shape 106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Content Placeholder 5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1991D73A-AD1A-419D-8180-E5B82F6CAC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229" y="647698"/>
            <a:ext cx="5509912" cy="55621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1382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Covid-19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Important for businesses of all sizes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Consult with your insurance provider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Keep it simple, practical and realistic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Likely to form part of your Due Diligence bundle in future</a:t>
            </a:r>
          </a:p>
        </p:txBody>
      </p:sp>
    </p:spTree>
    <p:extLst>
      <p:ext uri="{BB962C8B-B14F-4D97-AF65-F5344CB8AC3E}">
        <p14:creationId xmlns:p14="http://schemas.microsoft.com/office/powerpoint/2010/main" val="25214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Covid-19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Consider the steps you intend to take to respect Public Health advice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Keep it simple, practical and realistic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Customer’s buying habits have changed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Communicate to your customers what you are doing</a:t>
            </a:r>
          </a:p>
        </p:txBody>
      </p:sp>
    </p:spTree>
    <p:extLst>
      <p:ext uri="{BB962C8B-B14F-4D97-AF65-F5344CB8AC3E}">
        <p14:creationId xmlns:p14="http://schemas.microsoft.com/office/powerpoint/2010/main" val="1819526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1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C969B-A61E-4721-960C-6D2260D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900">
                <a:solidFill>
                  <a:srgbClr val="EBEBEB"/>
                </a:solidFill>
              </a:rPr>
              <a:t>Review your processes &amp; procedures</a:t>
            </a:r>
            <a:endParaRPr lang="en-US" sz="3900" b="0" i="0" kern="120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133" name="Freeform: Shape 132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sp>
        <p:nvSpPr>
          <p:cNvPr id="113" name="Content Placeholder 112">
            <a:extLst>
              <a:ext uri="{FF2B5EF4-FFF2-40B4-BE49-F238E27FC236}">
                <a16:creationId xmlns:a16="http://schemas.microsoft.com/office/drawing/2014/main" id="{5ED26275-3EDC-4C4E-9B49-BEC6F3DA0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Content Placeholder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D2C09E0-8D0D-4FA0-8BBC-752EA4444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2068"/>
            <a:ext cx="12274937" cy="50959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9055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Review your Policies &amp;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Every business has processes &amp; procedures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These will require reviewing to reflect Public Health advice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Consult with your Insurance provider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How are you going to protect yourself, your customers &amp; any staff you employ?</a:t>
            </a:r>
          </a:p>
        </p:txBody>
      </p:sp>
    </p:spTree>
    <p:extLst>
      <p:ext uri="{BB962C8B-B14F-4D97-AF65-F5344CB8AC3E}">
        <p14:creationId xmlns:p14="http://schemas.microsoft.com/office/powerpoint/2010/main" val="218081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F747F1B4-B831-4277-8AB0-32767F7EB7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D80CFA21-AB7C-4BEB-9BFF-05764FBBF3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1FEAB8-BCC1-4190-9983-5050FAA10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Today’s agenda</a:t>
            </a:r>
          </a:p>
        </p:txBody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12F7E335-851A-4CAE-B09F-E657819D46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Freeform: Shape 15">
            <a:extLst>
              <a:ext uri="{FF2B5EF4-FFF2-40B4-BE49-F238E27FC236}">
                <a16:creationId xmlns:a16="http://schemas.microsoft.com/office/drawing/2014/main" id="{10B541F0-7F6E-402E-84D8-CF96EACA5F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9CF86CF-FF16-463A-B300-BEAEAC112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225142"/>
              </p:ext>
            </p:extLst>
          </p:nvPr>
        </p:nvGraphicFramePr>
        <p:xfrm>
          <a:off x="635889" y="2018627"/>
          <a:ext cx="10920219" cy="4582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757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Review your Policies &amp; Procedures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Pay particular attention to  your housekeeping &amp; cleaning processes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How can you respect social distancing in your workplace?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What additional control measures will you need to implement?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How will you communicate this with your customers?</a:t>
            </a:r>
          </a:p>
        </p:txBody>
      </p:sp>
    </p:spTree>
    <p:extLst>
      <p:ext uri="{BB962C8B-B14F-4D97-AF65-F5344CB8AC3E}">
        <p14:creationId xmlns:p14="http://schemas.microsoft.com/office/powerpoint/2010/main" val="99941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1" name="Oval 10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7CE7E771-B2A2-4ECC-A142-9EE91360CE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C969B-A61E-4721-960C-6D2260D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410" y="1325880"/>
            <a:ext cx="4794889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0" i="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Update your Risk Assessments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7BBD3EC-0A47-4EC5-AD8A-5D1EA575B8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4">
            <a:extLst>
              <a:ext uri="{FF2B5EF4-FFF2-40B4-BE49-F238E27FC236}">
                <a16:creationId xmlns:a16="http://schemas.microsoft.com/office/drawing/2014/main" id="{371FE0AF-1F85-4630-8329-7533D73172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4809175" cy="562624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ign on a pole&#10;&#10;Description automatically generated">
            <a:extLst>
              <a:ext uri="{FF2B5EF4-FFF2-40B4-BE49-F238E27FC236}">
                <a16:creationId xmlns:a16="http://schemas.microsoft.com/office/drawing/2014/main" id="{B4EDE660-FF14-4D9D-A911-A7507A2D30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53" y="1362365"/>
            <a:ext cx="3850699" cy="4084863"/>
          </a:xfrm>
          <a:prstGeom prst="rect">
            <a:avLst/>
          </a:prstGeom>
          <a:effectLst/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95493447-585E-44AB-89AE-0ED8EF6EC0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03965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Review your Risk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You will need to review &amp; update your risk assessments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Update with any new processes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Have you changed cleaning chemicals?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Have you changed your cleaning cycles?</a:t>
            </a:r>
          </a:p>
        </p:txBody>
      </p:sp>
    </p:spTree>
    <p:extLst>
      <p:ext uri="{BB962C8B-B14F-4D97-AF65-F5344CB8AC3E}">
        <p14:creationId xmlns:p14="http://schemas.microsoft.com/office/powerpoint/2010/main" val="50268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Review your Risk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If you’ve changed any cleaning chemicals, remember to update your COSHH files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Review needn’t be a complete re-write, only an update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The devil is in the detail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Your local environmental health dept. will be able to advise</a:t>
            </a:r>
          </a:p>
        </p:txBody>
      </p:sp>
    </p:spTree>
    <p:extLst>
      <p:ext uri="{BB962C8B-B14F-4D97-AF65-F5344CB8AC3E}">
        <p14:creationId xmlns:p14="http://schemas.microsoft.com/office/powerpoint/2010/main" val="9521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Review your Fire Risk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If your premises requires a Fire Risk Assessment, remember to review this separately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You should record any material changes you are making, even temporarily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Traffic flows, using different points of entry &amp; exit etc.</a:t>
            </a:r>
          </a:p>
        </p:txBody>
      </p:sp>
    </p:spTree>
    <p:extLst>
      <p:ext uri="{BB962C8B-B14F-4D97-AF65-F5344CB8AC3E}">
        <p14:creationId xmlns:p14="http://schemas.microsoft.com/office/powerpoint/2010/main" val="231663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Review </a:t>
            </a:r>
            <a:br>
              <a:rPr lang="en-GB" dirty="0"/>
            </a:br>
            <a:r>
              <a:rPr lang="en-GB" dirty="0"/>
              <a:t>your Risk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Reflect any changes you are making to shift patterns &amp; staffing levels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Changes to traffic flows, separate entrance &amp; exits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Changes to storage areas, delivery zones, work patterns</a:t>
            </a:r>
          </a:p>
        </p:txBody>
      </p:sp>
    </p:spTree>
    <p:extLst>
      <p:ext uri="{BB962C8B-B14F-4D97-AF65-F5344CB8AC3E}">
        <p14:creationId xmlns:p14="http://schemas.microsoft.com/office/powerpoint/2010/main" val="290464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C969B-A61E-4721-960C-6D2260D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1869" y="2872659"/>
            <a:ext cx="3753599" cy="144215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0" i="0" kern="1200" dirty="0">
                <a:latin typeface="+mj-lt"/>
                <a:ea typeface="+mj-ea"/>
                <a:cs typeface="+mj-cs"/>
              </a:rPr>
              <a:t>Returning your staff to work</a:t>
            </a:r>
          </a:p>
        </p:txBody>
      </p:sp>
      <p:pic>
        <p:nvPicPr>
          <p:cNvPr id="6" name="Content Placeholder 5" descr="A picture containing indoor, table, grass, sitting&#10;&#10;Description automatically generated">
            <a:extLst>
              <a:ext uri="{FF2B5EF4-FFF2-40B4-BE49-F238E27FC236}">
                <a16:creationId xmlns:a16="http://schemas.microsoft.com/office/drawing/2014/main" id="{A8051152-F9C9-45A3-B25F-A7FC0D8E3A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" r="12837" b="1"/>
          <a:stretch/>
        </p:blipFill>
        <p:spPr>
          <a:xfrm>
            <a:off x="12605" y="0"/>
            <a:ext cx="7127837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02316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Returning your Staff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Staff will need time to re-adjust to being back in the workplace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Be mindful of the impact of an extended period away from work on your team’s wellbeing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Some colleagues will be anxious about returning to work and will be looking to you for reassurance</a:t>
            </a:r>
          </a:p>
        </p:txBody>
      </p:sp>
    </p:spTree>
    <p:extLst>
      <p:ext uri="{BB962C8B-B14F-4D97-AF65-F5344CB8AC3E}">
        <p14:creationId xmlns:p14="http://schemas.microsoft.com/office/powerpoint/2010/main" val="113852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Returning your Staff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Review your training needs before staff return to the workplace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You’ll need to train staff on any new procedures, work flows etc.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Review your Statutory Compliance training – is it up to date?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Regular reminders of the latest Public Health advice essential</a:t>
            </a:r>
          </a:p>
        </p:txBody>
      </p:sp>
    </p:spTree>
    <p:extLst>
      <p:ext uri="{BB962C8B-B14F-4D97-AF65-F5344CB8AC3E}">
        <p14:creationId xmlns:p14="http://schemas.microsoft.com/office/powerpoint/2010/main" val="462061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Returning your Staff to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The last few weeks of furlough will be a good time to train staff using E-learning platforms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Furloughed staff CAN undertake training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Ensure staff are paid at least NMW for any training undertaken</a:t>
            </a:r>
          </a:p>
        </p:txBody>
      </p:sp>
    </p:spTree>
    <p:extLst>
      <p:ext uri="{BB962C8B-B14F-4D97-AF65-F5344CB8AC3E}">
        <p14:creationId xmlns:p14="http://schemas.microsoft.com/office/powerpoint/2010/main" val="186312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8BA0CA-66D0-4BC3-B7C2-AD107AAD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Objectives for today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3" name="Content Placeholder 2">
            <a:extLst>
              <a:ext uri="{FF2B5EF4-FFF2-40B4-BE49-F238E27FC236}">
                <a16:creationId xmlns:a16="http://schemas.microsoft.com/office/drawing/2014/main" id="{AB1F2963-DAB2-4784-BB3E-ECAFA2B1BA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816610"/>
              </p:ext>
            </p:extLst>
          </p:nvPr>
        </p:nvGraphicFramePr>
        <p:xfrm>
          <a:off x="566435" y="2420193"/>
          <a:ext cx="10817181" cy="4303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15710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C969B-A61E-4721-960C-6D2260D82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1837" y="1454963"/>
            <a:ext cx="3342462" cy="33083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Reopening your premises</a:t>
            </a:r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E3F9D2C4-8501-4FD1-AE64-D6964A2A6F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1" r="9864"/>
          <a:stretch/>
        </p:blipFill>
        <p:spPr>
          <a:xfrm>
            <a:off x="0" y="0"/>
            <a:ext cx="7572081" cy="6858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058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Reopening your Premises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Most businesses will need to take some actions to prepare your premises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Are there any maintenance tasks needing addressed?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How will you implement Social Distancing in your workplace?</a:t>
            </a:r>
          </a:p>
        </p:txBody>
      </p:sp>
    </p:spTree>
    <p:extLst>
      <p:ext uri="{BB962C8B-B14F-4D97-AF65-F5344CB8AC3E}">
        <p14:creationId xmlns:p14="http://schemas.microsoft.com/office/powerpoint/2010/main" val="49751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Reopening your Premises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Most premises will require deep cleaning before re-opening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Your customers will be looking for evidence of your actions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Public will be looking for reassurance from you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Customers buying habits will have changed with Covid-19</a:t>
            </a:r>
          </a:p>
        </p:txBody>
      </p:sp>
    </p:spTree>
    <p:extLst>
      <p:ext uri="{BB962C8B-B14F-4D97-AF65-F5344CB8AC3E}">
        <p14:creationId xmlns:p14="http://schemas.microsoft.com/office/powerpoint/2010/main" val="353303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Reopening your Premises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Re-visit your water management system ref: Legionella control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Seek guidance on any air conditioning equipment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Does your heating &amp; plumbing system require servicing?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b="1" dirty="0"/>
              <a:t>Is your Fire Alarm servicing up to date, batteries tested?</a:t>
            </a:r>
          </a:p>
        </p:txBody>
      </p:sp>
    </p:spTree>
    <p:extLst>
      <p:ext uri="{BB962C8B-B14F-4D97-AF65-F5344CB8AC3E}">
        <p14:creationId xmlns:p14="http://schemas.microsoft.com/office/powerpoint/2010/main" val="376514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dirty="0"/>
              <a:t>Reopening your Premises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/>
              <a:t>Your local authority personnel will be available to offer specific advice for your business: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>
                <a:solidFill>
                  <a:schemeClr val="tx2">
                    <a:lumMod val="90000"/>
                  </a:schemeClr>
                </a:solidFill>
              </a:rPr>
              <a:t>For food related businesses: </a:t>
            </a:r>
          </a:p>
          <a:p>
            <a:pPr marL="0" indent="0">
              <a:buNone/>
            </a:pPr>
            <a:r>
              <a:rPr lang="en-GB" sz="2800" b="1" dirty="0"/>
              <a:t>Contact your local Environmental Health office</a:t>
            </a:r>
          </a:p>
          <a:p>
            <a:pPr marL="0" indent="0">
              <a:buNone/>
            </a:pPr>
            <a:endParaRPr lang="en-GB" sz="2800" b="1" dirty="0"/>
          </a:p>
          <a:p>
            <a:pPr marL="0" indent="0">
              <a:buNone/>
            </a:pPr>
            <a:r>
              <a:rPr lang="en-GB" sz="2800" b="1" dirty="0">
                <a:solidFill>
                  <a:schemeClr val="tx2">
                    <a:lumMod val="90000"/>
                  </a:schemeClr>
                </a:solidFill>
              </a:rPr>
              <a:t>For non-food businesses:</a:t>
            </a:r>
          </a:p>
          <a:p>
            <a:pPr marL="0" indent="0">
              <a:buNone/>
            </a:pPr>
            <a:r>
              <a:rPr lang="en-GB" sz="2800" b="1" dirty="0"/>
              <a:t>Contact your local Trading Standards Office</a:t>
            </a:r>
          </a:p>
        </p:txBody>
      </p:sp>
    </p:spTree>
    <p:extLst>
      <p:ext uri="{BB962C8B-B14F-4D97-AF65-F5344CB8AC3E}">
        <p14:creationId xmlns:p14="http://schemas.microsoft.com/office/powerpoint/2010/main" val="79364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F2020C-E3EF-470B-BBF4-1D737E711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41" y="2397139"/>
            <a:ext cx="3522879" cy="2063722"/>
          </a:xfrm>
        </p:spPr>
        <p:txBody>
          <a:bodyPr>
            <a:normAutofit/>
          </a:bodyPr>
          <a:lstStyle/>
          <a:p>
            <a:pPr algn="ctr"/>
            <a:r>
              <a:rPr lang="en-GB" dirty="0">
                <a:solidFill>
                  <a:srgbClr val="FFFFFF"/>
                </a:solidFill>
              </a:rPr>
              <a:t>Let’s take a moment to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D167-2AF4-407F-BC11-181C91A31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1995" y="2145679"/>
            <a:ext cx="6618923" cy="3709642"/>
          </a:xfrm>
        </p:spPr>
        <p:txBody>
          <a:bodyPr>
            <a:normAutofit/>
          </a:bodyPr>
          <a:lstStyle/>
          <a:p>
            <a:r>
              <a:rPr lang="en-GB" sz="3200" b="1" dirty="0"/>
              <a:t>What’s been good today?</a:t>
            </a:r>
          </a:p>
          <a:p>
            <a:endParaRPr lang="en-GB" sz="3200" b="1" dirty="0"/>
          </a:p>
          <a:p>
            <a:r>
              <a:rPr lang="en-GB" sz="3200" b="1" dirty="0"/>
              <a:t>What have you found tricky?</a:t>
            </a:r>
          </a:p>
          <a:p>
            <a:endParaRPr lang="en-GB" sz="3200" b="1" dirty="0"/>
          </a:p>
          <a:p>
            <a:r>
              <a:rPr lang="en-GB" sz="3200" b="1" dirty="0"/>
              <a:t>What are you going to do differently?</a:t>
            </a:r>
          </a:p>
        </p:txBody>
      </p:sp>
    </p:spTree>
    <p:extLst>
      <p:ext uri="{BB962C8B-B14F-4D97-AF65-F5344CB8AC3E}">
        <p14:creationId xmlns:p14="http://schemas.microsoft.com/office/powerpoint/2010/main" val="3326992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66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1" name="Oval 70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7810E80F-9C89-42DA-AC6A-CA9F6C0FEE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5955B09-6DFD-41EE-8794-648DBC50B3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A1C8458-DBAA-4D00-98AC-E9890360D5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ounded Rectangle 4">
            <a:extLst>
              <a:ext uri="{FF2B5EF4-FFF2-40B4-BE49-F238E27FC236}">
                <a16:creationId xmlns:a16="http://schemas.microsoft.com/office/drawing/2014/main" id="{A8D15A26-D50C-4BE5-8A59-321D902480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591673"/>
            <a:ext cx="6272784" cy="5626247"/>
          </a:xfrm>
          <a:prstGeom prst="roundRect">
            <a:avLst>
              <a:gd name="adj" fmla="val 0"/>
            </a:avLst>
          </a:prstGeom>
          <a:ln w="12700">
            <a:solidFill>
              <a:schemeClr val="bg2"/>
            </a:solidFill>
          </a:ln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light&#10;&#10;Description automatically generated">
            <a:extLst>
              <a:ext uri="{FF2B5EF4-FFF2-40B4-BE49-F238E27FC236}">
                <a16:creationId xmlns:a16="http://schemas.microsoft.com/office/drawing/2014/main" id="{FE8A90DB-BA29-404F-AFAF-90D2E86EC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265" y="1078987"/>
            <a:ext cx="4651619" cy="4651619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363EC9-218A-4479-B1FA-1060E75DC05B}"/>
              </a:ext>
            </a:extLst>
          </p:cNvPr>
          <p:cNvSpPr txBox="1"/>
          <p:nvPr/>
        </p:nvSpPr>
        <p:spPr>
          <a:xfrm>
            <a:off x="7865352" y="3050853"/>
            <a:ext cx="40142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279224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88000"/>
                <a:satMod val="130000"/>
                <a:lumMod val="124000"/>
              </a:schemeClr>
            </a:gs>
            <a:gs pos="100000">
              <a:schemeClr val="bg2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5" name="Oval 54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3" name="Rectangle 62">
            <a:extLst>
              <a:ext uri="{FF2B5EF4-FFF2-40B4-BE49-F238E27FC236}">
                <a16:creationId xmlns:a16="http://schemas.microsoft.com/office/drawing/2014/main" id="{59EC6FFF-3949-4638-A265-B1515909B9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CB7080-B1BB-4E0C-AC14-D73F0B6E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314" y="1023135"/>
            <a:ext cx="6034406" cy="48117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Scottish Government’s Covid-19 Framework</a:t>
            </a:r>
            <a:br>
              <a:rPr lang="en-US" sz="4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4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Route map</a:t>
            </a:r>
            <a:br>
              <a:rPr lang="en-US" sz="46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4600" b="0" i="0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C05BC5F-3118-49D0-B18C-5D9CC922C2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0733" y="0"/>
            <a:ext cx="3215640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A4B1E59-3C8A-453C-B841-6AB3B0CF70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53344" y="0"/>
            <a:ext cx="1438656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4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9E352-7802-40C5-AA41-B8AD1DE3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sz="3600" dirty="0"/>
              <a:t>Scottish Government’s 4 stage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8AF16-2C36-4C3C-B658-5149E152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Stage 1 – commenced 29/05/20</a:t>
            </a:r>
          </a:p>
          <a:p>
            <a:pPr marL="0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Work from home remains the default position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Some limited outdoor work now permitted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Some take-away food outlets encouraged to re-open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Social distancing protocols required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Minimum 3 week period before review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28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9E352-7802-40C5-AA41-B8AD1DE3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sz="3600" dirty="0"/>
              <a:t>Scottish Government’s 4 stage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8AF16-2C36-4C3C-B658-5149E152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Stage 2</a:t>
            </a:r>
          </a:p>
          <a:p>
            <a:pPr marL="0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Work from home remains the default position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Indoor non-office workplaces may re-open e.g. factories / warehouses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Small retail allowed to re-open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Pubs &amp; restaurants with outdoor space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All subject to Social distancing protocols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Public Health advice to be published 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1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9E352-7802-40C5-AA41-B8AD1DE3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sz="3600" dirty="0"/>
              <a:t>Scottish Government’s 4 stage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8AF16-2C36-4C3C-B658-5149E152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Stage 3</a:t>
            </a:r>
          </a:p>
          <a:p>
            <a:pPr marL="0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Work from home remains the default position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Indoor office workplaces may re-open e.g. call centres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Large retail allowed to re-open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Pubs &amp; restaurants re-opening indoor spaces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Accommodation providers re-opening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Barbers, hair salons, beauticians able to re-open subject to public health advice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7622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B9E352-7802-40C5-AA41-B8AD1DE3E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r>
              <a:rPr lang="en-GB" sz="3600" dirty="0"/>
              <a:t>Scottish Government’s 4 stage plan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598AF16-2C36-4C3C-B658-5149E1528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/>
              <a:t>Stage 4</a:t>
            </a:r>
          </a:p>
          <a:p>
            <a:pPr marL="0" indent="0">
              <a:buNone/>
            </a:pPr>
            <a:endParaRPr lang="en-GB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Remote &amp; flexible working remains encouraged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All workplaces returning to normal activity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All retail returning to normal activity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Pubs, restaurants &amp; hotels all open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Cinemas &amp; libraries re-open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Mass gatherings may return subject to public health advice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2000" dirty="0"/>
              <a:t>Public transport returning to normal service levels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54565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1415</Words>
  <Application>Microsoft Office PowerPoint</Application>
  <PresentationFormat>Widescreen</PresentationFormat>
  <Paragraphs>199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Arial</vt:lpstr>
      <vt:lpstr>Calibri</vt:lpstr>
      <vt:lpstr>Century Gothic</vt:lpstr>
      <vt:lpstr>Wingdings</vt:lpstr>
      <vt:lpstr>Wingdings 3</vt:lpstr>
      <vt:lpstr>Ion</vt:lpstr>
      <vt:lpstr>Welcome to  Preparing for the Upturn</vt:lpstr>
      <vt:lpstr>Housekeeping</vt:lpstr>
      <vt:lpstr>Today’s agenda</vt:lpstr>
      <vt:lpstr>Objectives for today</vt:lpstr>
      <vt:lpstr>Scottish Government’s Covid-19 Framework  The Route map </vt:lpstr>
      <vt:lpstr>Scottish Government’s 4 stage plan</vt:lpstr>
      <vt:lpstr>Scottish Government’s 4 stage plan</vt:lpstr>
      <vt:lpstr>Scottish Government’s 4 stage plan</vt:lpstr>
      <vt:lpstr>Scottish Government’s 4 stage plan</vt:lpstr>
      <vt:lpstr>Scottish Government’s 4 stage plan</vt:lpstr>
      <vt:lpstr>How to Kick-start your Sales &amp; Marketing</vt:lpstr>
      <vt:lpstr>Kickstarting your Sales &amp; Marketing</vt:lpstr>
      <vt:lpstr>Kickstarting your Sales &amp; Marketing</vt:lpstr>
      <vt:lpstr>Kickstarting your Sales &amp; Marketing</vt:lpstr>
      <vt:lpstr>Kickstarting your Sales &amp; Marketing</vt:lpstr>
      <vt:lpstr>Kickstarting your Sales &amp; Marketing</vt:lpstr>
      <vt:lpstr>Social Selling post Lockdown</vt:lpstr>
      <vt:lpstr>Using Social Media for selling</vt:lpstr>
      <vt:lpstr>Using Social Media for selling</vt:lpstr>
      <vt:lpstr>Typical social posts plan</vt:lpstr>
      <vt:lpstr>Typical social posts plan</vt:lpstr>
      <vt:lpstr>Pricing &amp; Promotions</vt:lpstr>
      <vt:lpstr>Pricing &amp; Promotions</vt:lpstr>
      <vt:lpstr>Re-opening your  Business</vt:lpstr>
      <vt:lpstr>Preparing a Covid-19 Policy</vt:lpstr>
      <vt:lpstr>Your  Covid-19 Policy</vt:lpstr>
      <vt:lpstr>Your  Covid-19 Policy</vt:lpstr>
      <vt:lpstr>Review your processes &amp; procedures</vt:lpstr>
      <vt:lpstr>Review your Policies &amp; Procedures</vt:lpstr>
      <vt:lpstr>Review your Policies &amp; Procedures</vt:lpstr>
      <vt:lpstr>Update your Risk Assessments</vt:lpstr>
      <vt:lpstr>Review your Risk Assessments</vt:lpstr>
      <vt:lpstr>Review your Risk Assessments</vt:lpstr>
      <vt:lpstr>Review your Fire Risk Assessments</vt:lpstr>
      <vt:lpstr>Review  your Risk Assessments</vt:lpstr>
      <vt:lpstr>Returning your staff to work</vt:lpstr>
      <vt:lpstr>Returning your Staff to work</vt:lpstr>
      <vt:lpstr>Returning your Staff to work</vt:lpstr>
      <vt:lpstr>Returning your Staff to work</vt:lpstr>
      <vt:lpstr>Reopening your premises</vt:lpstr>
      <vt:lpstr>Reopening your Premises</vt:lpstr>
      <vt:lpstr>Reopening your Premises</vt:lpstr>
      <vt:lpstr>Reopening your Premises</vt:lpstr>
      <vt:lpstr>Reopening your Premises</vt:lpstr>
      <vt:lpstr>Let’s take a moment to review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Barry Clark</dc:creator>
  <cp:lastModifiedBy>Anne Macintosh</cp:lastModifiedBy>
  <cp:revision>4</cp:revision>
  <dcterms:created xsi:type="dcterms:W3CDTF">2020-05-30T13:08:57Z</dcterms:created>
  <dcterms:modified xsi:type="dcterms:W3CDTF">2020-06-01T15:16:07Z</dcterms:modified>
</cp:coreProperties>
</file>