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78"/>
  </p:normalViewPr>
  <p:slideViewPr>
    <p:cSldViewPr snapToGrid="0" snapToObjects="1">
      <p:cViewPr varScale="1">
        <p:scale>
          <a:sx n="73" d="100"/>
          <a:sy n="73"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EC2F-2CAD-8C44-888B-B5DBD8DEBE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A2F21CC-5A80-E440-A9A5-B5B706412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F9C5D3-A394-E449-A788-1212CD9D9813}"/>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5" name="Footer Placeholder 4">
            <a:extLst>
              <a:ext uri="{FF2B5EF4-FFF2-40B4-BE49-F238E27FC236}">
                <a16:creationId xmlns:a16="http://schemas.microsoft.com/office/drawing/2014/main" id="{02318345-00B5-9942-9F08-9F180ADFD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E545-B985-5544-B83D-429B7879FF54}"/>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29983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044F-7A40-7647-9D89-F037323E3E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CFC125-366B-A74E-B417-00C66FE3D2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BB9214-EE6E-DC47-AC63-B3A1773CD66B}"/>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5" name="Footer Placeholder 4">
            <a:extLst>
              <a:ext uri="{FF2B5EF4-FFF2-40B4-BE49-F238E27FC236}">
                <a16:creationId xmlns:a16="http://schemas.microsoft.com/office/drawing/2014/main" id="{9B18C05A-7335-D341-9A57-4CEF6A0B9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3F691-0374-B644-8585-59EF6F835BC6}"/>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344639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25ACE-7EFF-1C4C-92EB-9AEDD1BAE3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08327E-1F0E-9742-8BE7-00B16CCB856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02626A-A310-E04F-9838-3DAC1D9DA8FE}"/>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5" name="Footer Placeholder 4">
            <a:extLst>
              <a:ext uri="{FF2B5EF4-FFF2-40B4-BE49-F238E27FC236}">
                <a16:creationId xmlns:a16="http://schemas.microsoft.com/office/drawing/2014/main" id="{8BCDC281-32A0-C345-B8E2-D57D4621F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0E914-26FD-2F46-A599-30156CF87F93}"/>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121982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with image">
    <p:bg>
      <p:bgPr>
        <a:solidFill>
          <a:schemeClr val="bg2"/>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D5E9F1C-AB57-D646-BBB2-B55B0FAA7631}"/>
              </a:ext>
            </a:extLst>
          </p:cNvPr>
          <p:cNvPicPr>
            <a:picLocks noChangeAspect="1"/>
          </p:cNvPicPr>
          <p:nvPr userDrawn="1"/>
        </p:nvPicPr>
        <p:blipFill>
          <a:blip r:embed="rId2"/>
          <a:stretch>
            <a:fillRect/>
          </a:stretch>
        </p:blipFill>
        <p:spPr>
          <a:xfrm>
            <a:off x="549081" y="5773127"/>
            <a:ext cx="2908046" cy="545123"/>
          </a:xfrm>
          <a:prstGeom prst="rect">
            <a:avLst/>
          </a:prstGeom>
        </p:spPr>
      </p:pic>
      <p:pic>
        <p:nvPicPr>
          <p:cNvPr id="8" name="Picture 7">
            <a:extLst>
              <a:ext uri="{FF2B5EF4-FFF2-40B4-BE49-F238E27FC236}">
                <a16:creationId xmlns:a16="http://schemas.microsoft.com/office/drawing/2014/main" id="{4485A11A-9BF9-0941-8D18-56FB6B59B3B2}"/>
              </a:ext>
            </a:extLst>
          </p:cNvPr>
          <p:cNvPicPr>
            <a:picLocks noChangeAspect="1"/>
          </p:cNvPicPr>
          <p:nvPr userDrawn="1"/>
        </p:nvPicPr>
        <p:blipFill rotWithShape="1">
          <a:blip r:embed="rId3"/>
          <a:srcRect l="26714" t="10592" r="33293" b="26533"/>
          <a:stretch/>
        </p:blipFill>
        <p:spPr>
          <a:xfrm>
            <a:off x="10318057" y="4330680"/>
            <a:ext cx="1877118" cy="2530495"/>
          </a:xfrm>
          <a:prstGeom prst="rect">
            <a:avLst/>
          </a:prstGeom>
        </p:spPr>
      </p:pic>
      <p:sp>
        <p:nvSpPr>
          <p:cNvPr id="10" name="Picture Placeholder 9">
            <a:extLst>
              <a:ext uri="{FF2B5EF4-FFF2-40B4-BE49-F238E27FC236}">
                <a16:creationId xmlns:a16="http://schemas.microsoft.com/office/drawing/2014/main" id="{9E750730-EAED-7E48-A1DA-3209B6CC9D49}"/>
              </a:ext>
            </a:extLst>
          </p:cNvPr>
          <p:cNvSpPr>
            <a:spLocks noGrp="1"/>
          </p:cNvSpPr>
          <p:nvPr>
            <p:ph type="pic" sz="quarter" idx="13" hasCustomPrompt="1"/>
          </p:nvPr>
        </p:nvSpPr>
        <p:spPr>
          <a:xfrm>
            <a:off x="1465042" y="-7200"/>
            <a:ext cx="9953846" cy="4323591"/>
          </a:xfrm>
          <a:custGeom>
            <a:avLst/>
            <a:gdLst>
              <a:gd name="connsiteX0" fmla="*/ 0 w 9669463"/>
              <a:gd name="connsiteY0" fmla="*/ 1045369 h 2090738"/>
              <a:gd name="connsiteX1" fmla="*/ 4834732 w 9669463"/>
              <a:gd name="connsiteY1" fmla="*/ 0 h 2090738"/>
              <a:gd name="connsiteX2" fmla="*/ 9669464 w 9669463"/>
              <a:gd name="connsiteY2" fmla="*/ 1045369 h 2090738"/>
              <a:gd name="connsiteX3" fmla="*/ 4834732 w 9669463"/>
              <a:gd name="connsiteY3" fmla="*/ 2090738 h 2090738"/>
              <a:gd name="connsiteX4" fmla="*/ 0 w 9669463"/>
              <a:gd name="connsiteY4" fmla="*/ 1045369 h 2090738"/>
              <a:gd name="connsiteX0" fmla="*/ 0 w 9932111"/>
              <a:gd name="connsiteY0" fmla="*/ 1045373 h 2090746"/>
              <a:gd name="connsiteX1" fmla="*/ 4834732 w 9932111"/>
              <a:gd name="connsiteY1" fmla="*/ 4 h 2090746"/>
              <a:gd name="connsiteX2" fmla="*/ 9932111 w 9932111"/>
              <a:gd name="connsiteY2" fmla="*/ 1035645 h 2090746"/>
              <a:gd name="connsiteX3" fmla="*/ 4834732 w 9932111"/>
              <a:gd name="connsiteY3" fmla="*/ 2090742 h 2090746"/>
              <a:gd name="connsiteX4" fmla="*/ 0 w 9932111"/>
              <a:gd name="connsiteY4" fmla="*/ 1045373 h 2090746"/>
              <a:gd name="connsiteX0" fmla="*/ 115532 w 10768915"/>
              <a:gd name="connsiteY0" fmla="*/ 1045373 h 5359236"/>
              <a:gd name="connsiteX1" fmla="*/ 4950264 w 10768915"/>
              <a:gd name="connsiteY1" fmla="*/ 4 h 5359236"/>
              <a:gd name="connsiteX2" fmla="*/ 10047643 w 10768915"/>
              <a:gd name="connsiteY2" fmla="*/ 1035645 h 5359236"/>
              <a:gd name="connsiteX3" fmla="*/ 10028103 w 10768915"/>
              <a:gd name="connsiteY3" fmla="*/ 5359236 h 5359236"/>
              <a:gd name="connsiteX4" fmla="*/ 115532 w 10768915"/>
              <a:gd name="connsiteY4" fmla="*/ 1045373 h 5359236"/>
              <a:gd name="connsiteX0" fmla="*/ 115532 w 12282083"/>
              <a:gd name="connsiteY0" fmla="*/ 1045373 h 5359589"/>
              <a:gd name="connsiteX1" fmla="*/ 4950264 w 12282083"/>
              <a:gd name="connsiteY1" fmla="*/ 4 h 5359589"/>
              <a:gd name="connsiteX2" fmla="*/ 10047643 w 12282083"/>
              <a:gd name="connsiteY2" fmla="*/ 1035645 h 5359589"/>
              <a:gd name="connsiteX3" fmla="*/ 10028103 w 12282083"/>
              <a:gd name="connsiteY3" fmla="*/ 5359236 h 5359589"/>
              <a:gd name="connsiteX4" fmla="*/ 115532 w 12282083"/>
              <a:gd name="connsiteY4" fmla="*/ 1045373 h 5359589"/>
              <a:gd name="connsiteX0" fmla="*/ 138618 w 12305169"/>
              <a:gd name="connsiteY0" fmla="*/ 1045373 h 5359604"/>
              <a:gd name="connsiteX1" fmla="*/ 4973350 w 12305169"/>
              <a:gd name="connsiteY1" fmla="*/ 4 h 5359604"/>
              <a:gd name="connsiteX2" fmla="*/ 10070729 w 12305169"/>
              <a:gd name="connsiteY2" fmla="*/ 1035645 h 5359604"/>
              <a:gd name="connsiteX3" fmla="*/ 10051189 w 12305169"/>
              <a:gd name="connsiteY3" fmla="*/ 5359236 h 5359604"/>
              <a:gd name="connsiteX4" fmla="*/ 138618 w 12305169"/>
              <a:gd name="connsiteY4" fmla="*/ 1045373 h 5359604"/>
              <a:gd name="connsiteX0" fmla="*/ 0 w 12582001"/>
              <a:gd name="connsiteY0" fmla="*/ 544726 h 4858957"/>
              <a:gd name="connsiteX1" fmla="*/ 9932111 w 12582001"/>
              <a:gd name="connsiteY1" fmla="*/ 534998 h 4858957"/>
              <a:gd name="connsiteX2" fmla="*/ 9912571 w 12582001"/>
              <a:gd name="connsiteY2" fmla="*/ 4858589 h 4858957"/>
              <a:gd name="connsiteX3" fmla="*/ 0 w 12582001"/>
              <a:gd name="connsiteY3" fmla="*/ 544726 h 4858957"/>
              <a:gd name="connsiteX0" fmla="*/ 0 w 12582001"/>
              <a:gd name="connsiteY0" fmla="*/ 9728 h 4323959"/>
              <a:gd name="connsiteX1" fmla="*/ 9932111 w 12582001"/>
              <a:gd name="connsiteY1" fmla="*/ 0 h 4323959"/>
              <a:gd name="connsiteX2" fmla="*/ 9912571 w 12582001"/>
              <a:gd name="connsiteY2" fmla="*/ 4323591 h 4323959"/>
              <a:gd name="connsiteX3" fmla="*/ 0 w 12582001"/>
              <a:gd name="connsiteY3" fmla="*/ 9728 h 4323959"/>
              <a:gd name="connsiteX0" fmla="*/ 0 w 9932111"/>
              <a:gd name="connsiteY0" fmla="*/ 9728 h 4323959"/>
              <a:gd name="connsiteX1" fmla="*/ 9932111 w 9932111"/>
              <a:gd name="connsiteY1" fmla="*/ 0 h 4323959"/>
              <a:gd name="connsiteX2" fmla="*/ 9912571 w 9932111"/>
              <a:gd name="connsiteY2" fmla="*/ 4323591 h 4323959"/>
              <a:gd name="connsiteX3" fmla="*/ 0 w 9932111"/>
              <a:gd name="connsiteY3" fmla="*/ 9728 h 4323959"/>
              <a:gd name="connsiteX0" fmla="*/ 1 w 9954664"/>
              <a:gd name="connsiteY0" fmla="*/ 322078 h 4636277"/>
              <a:gd name="connsiteX1" fmla="*/ 9932112 w 9954664"/>
              <a:gd name="connsiteY1" fmla="*/ 312350 h 4636277"/>
              <a:gd name="connsiteX2" fmla="*/ 9953847 w 9954664"/>
              <a:gd name="connsiteY2" fmla="*/ 4635941 h 4636277"/>
              <a:gd name="connsiteX3" fmla="*/ 1 w 9954664"/>
              <a:gd name="connsiteY3" fmla="*/ 322078 h 4636277"/>
              <a:gd name="connsiteX0" fmla="*/ 1 w 9954664"/>
              <a:gd name="connsiteY0" fmla="*/ 322313 h 4639687"/>
              <a:gd name="connsiteX1" fmla="*/ 9932112 w 9954664"/>
              <a:gd name="connsiteY1" fmla="*/ 312585 h 4639687"/>
              <a:gd name="connsiteX2" fmla="*/ 9953847 w 9954664"/>
              <a:gd name="connsiteY2" fmla="*/ 4639351 h 4639687"/>
              <a:gd name="connsiteX3" fmla="*/ 1 w 9954664"/>
              <a:gd name="connsiteY3" fmla="*/ 322313 h 4639687"/>
              <a:gd name="connsiteX0" fmla="*/ 1 w 10687778"/>
              <a:gd name="connsiteY0" fmla="*/ 321248 h 4638286"/>
              <a:gd name="connsiteX1" fmla="*/ 9947987 w 10687778"/>
              <a:gd name="connsiteY1" fmla="*/ 314695 h 4638286"/>
              <a:gd name="connsiteX2" fmla="*/ 9953847 w 10687778"/>
              <a:gd name="connsiteY2" fmla="*/ 4638286 h 4638286"/>
              <a:gd name="connsiteX3" fmla="*/ 1 w 10687778"/>
              <a:gd name="connsiteY3" fmla="*/ 321248 h 4638286"/>
              <a:gd name="connsiteX0" fmla="*/ 1 w 9953847"/>
              <a:gd name="connsiteY0" fmla="*/ 321248 h 4638286"/>
              <a:gd name="connsiteX1" fmla="*/ 9947987 w 9953847"/>
              <a:gd name="connsiteY1" fmla="*/ 314695 h 4638286"/>
              <a:gd name="connsiteX2" fmla="*/ 9953847 w 9953847"/>
              <a:gd name="connsiteY2" fmla="*/ 4638286 h 4638286"/>
              <a:gd name="connsiteX3" fmla="*/ 1 w 9953847"/>
              <a:gd name="connsiteY3" fmla="*/ 321248 h 4638286"/>
              <a:gd name="connsiteX0" fmla="*/ 0 w 9953846"/>
              <a:gd name="connsiteY0" fmla="*/ 6553 h 4323591"/>
              <a:gd name="connsiteX1" fmla="*/ 9947986 w 9953846"/>
              <a:gd name="connsiteY1" fmla="*/ 0 h 4323591"/>
              <a:gd name="connsiteX2" fmla="*/ 9953846 w 9953846"/>
              <a:gd name="connsiteY2" fmla="*/ 4323591 h 4323591"/>
              <a:gd name="connsiteX3" fmla="*/ 0 w 9953846"/>
              <a:gd name="connsiteY3" fmla="*/ 6553 h 4323591"/>
              <a:gd name="connsiteX0" fmla="*/ 94398 w 10048244"/>
              <a:gd name="connsiteY0" fmla="*/ 551576 h 4868614"/>
              <a:gd name="connsiteX1" fmla="*/ 10042384 w 10048244"/>
              <a:gd name="connsiteY1" fmla="*/ 545023 h 4868614"/>
              <a:gd name="connsiteX2" fmla="*/ 10048244 w 10048244"/>
              <a:gd name="connsiteY2" fmla="*/ 4868614 h 4868614"/>
              <a:gd name="connsiteX3" fmla="*/ 94398 w 10048244"/>
              <a:gd name="connsiteY3" fmla="*/ 551576 h 4868614"/>
              <a:gd name="connsiteX0" fmla="*/ 94398 w 10048244"/>
              <a:gd name="connsiteY0" fmla="*/ 551576 h 4868614"/>
              <a:gd name="connsiteX1" fmla="*/ 10042384 w 10048244"/>
              <a:gd name="connsiteY1" fmla="*/ 545023 h 4868614"/>
              <a:gd name="connsiteX2" fmla="*/ 10048244 w 10048244"/>
              <a:gd name="connsiteY2" fmla="*/ 4868614 h 4868614"/>
              <a:gd name="connsiteX3" fmla="*/ 94398 w 10048244"/>
              <a:gd name="connsiteY3" fmla="*/ 551576 h 4868614"/>
              <a:gd name="connsiteX0" fmla="*/ 0 w 9953846"/>
              <a:gd name="connsiteY0" fmla="*/ 6553 h 4323591"/>
              <a:gd name="connsiteX1" fmla="*/ 9947986 w 9953846"/>
              <a:gd name="connsiteY1" fmla="*/ 0 h 4323591"/>
              <a:gd name="connsiteX2" fmla="*/ 9953846 w 9953846"/>
              <a:gd name="connsiteY2" fmla="*/ 4323591 h 4323591"/>
              <a:gd name="connsiteX3" fmla="*/ 0 w 9953846"/>
              <a:gd name="connsiteY3" fmla="*/ 6553 h 4323591"/>
              <a:gd name="connsiteX0" fmla="*/ 0 w 12128783"/>
              <a:gd name="connsiteY0" fmla="*/ 6553 h 4323591"/>
              <a:gd name="connsiteX1" fmla="*/ 9947986 w 12128783"/>
              <a:gd name="connsiteY1" fmla="*/ 0 h 4323591"/>
              <a:gd name="connsiteX2" fmla="*/ 9953846 w 12128783"/>
              <a:gd name="connsiteY2" fmla="*/ 4323591 h 4323591"/>
              <a:gd name="connsiteX3" fmla="*/ 0 w 12128783"/>
              <a:gd name="connsiteY3" fmla="*/ 6553 h 4323591"/>
              <a:gd name="connsiteX0" fmla="*/ 0 w 9953846"/>
              <a:gd name="connsiteY0" fmla="*/ 6553 h 4323591"/>
              <a:gd name="connsiteX1" fmla="*/ 9947986 w 9953846"/>
              <a:gd name="connsiteY1" fmla="*/ 0 h 4323591"/>
              <a:gd name="connsiteX2" fmla="*/ 9953846 w 9953846"/>
              <a:gd name="connsiteY2" fmla="*/ 4323591 h 4323591"/>
              <a:gd name="connsiteX3" fmla="*/ 0 w 9953846"/>
              <a:gd name="connsiteY3" fmla="*/ 6553 h 4323591"/>
            </a:gdLst>
            <a:ahLst/>
            <a:cxnLst>
              <a:cxn ang="0">
                <a:pos x="connsiteX0" y="connsiteY0"/>
              </a:cxn>
              <a:cxn ang="0">
                <a:pos x="connsiteX1" y="connsiteY1"/>
              </a:cxn>
              <a:cxn ang="0">
                <a:pos x="connsiteX2" y="connsiteY2"/>
              </a:cxn>
              <a:cxn ang="0">
                <a:pos x="connsiteX3" y="connsiteY3"/>
              </a:cxn>
            </a:cxnLst>
            <a:rect l="l" t="t" r="r" b="b"/>
            <a:pathLst>
              <a:path w="9953846" h="4323591">
                <a:moveTo>
                  <a:pt x="0" y="6553"/>
                </a:moveTo>
                <a:lnTo>
                  <a:pt x="9947986" y="0"/>
                </a:lnTo>
                <a:cubicBezTo>
                  <a:pt x="9949939" y="1441197"/>
                  <a:pt x="9951893" y="2882394"/>
                  <a:pt x="9953846" y="4323591"/>
                </a:cubicBezTo>
                <a:cubicBezTo>
                  <a:pt x="5057796" y="4324683"/>
                  <a:pt x="1029677" y="1244862"/>
                  <a:pt x="0" y="6553"/>
                </a:cubicBezTo>
                <a:close/>
              </a:path>
            </a:pathLst>
          </a:custGeom>
          <a:solidFill>
            <a:schemeClr val="bg1"/>
          </a:solidFill>
        </p:spPr>
        <p:txBody>
          <a:bodyPr anchor="ctr"/>
          <a:lstStyle>
            <a:lvl1pPr marL="0" indent="0" algn="r">
              <a:buNone/>
              <a:defRPr/>
            </a:lvl1pPr>
          </a:lstStyle>
          <a:p>
            <a:r>
              <a:rPr lang="en-GB" dirty="0"/>
              <a:t>Place picture here. </a:t>
            </a:r>
            <a:br>
              <a:rPr lang="en-GB" dirty="0"/>
            </a:br>
            <a:r>
              <a:rPr lang="en-GB" dirty="0"/>
              <a:t>To retain shape when </a:t>
            </a:r>
            <a:br>
              <a:rPr lang="en-GB" dirty="0"/>
            </a:br>
            <a:r>
              <a:rPr lang="en-GB" dirty="0"/>
              <a:t>changing picture, </a:t>
            </a:r>
            <a:br>
              <a:rPr lang="en-GB" dirty="0"/>
            </a:br>
            <a:r>
              <a:rPr lang="en-GB" dirty="0"/>
              <a:t>delete the current picture </a:t>
            </a:r>
            <a:br>
              <a:rPr lang="en-GB" dirty="0"/>
            </a:br>
            <a:r>
              <a:rPr lang="en-GB" dirty="0"/>
              <a:t>before placing a new one.</a:t>
            </a:r>
          </a:p>
          <a:p>
            <a:endParaRPr lang="en-GB" dirty="0"/>
          </a:p>
        </p:txBody>
      </p:sp>
      <p:sp>
        <p:nvSpPr>
          <p:cNvPr id="16" name="Text Placeholder 5">
            <a:extLst>
              <a:ext uri="{FF2B5EF4-FFF2-40B4-BE49-F238E27FC236}">
                <a16:creationId xmlns:a16="http://schemas.microsoft.com/office/drawing/2014/main" id="{A85654EB-E6F8-A947-A42F-322DDAC4DCB2}"/>
              </a:ext>
            </a:extLst>
          </p:cNvPr>
          <p:cNvSpPr>
            <a:spLocks noGrp="1"/>
          </p:cNvSpPr>
          <p:nvPr>
            <p:ph type="body" sz="quarter" idx="15" hasCustomPrompt="1"/>
          </p:nvPr>
        </p:nvSpPr>
        <p:spPr>
          <a:xfrm>
            <a:off x="1028960" y="4206964"/>
            <a:ext cx="5059356" cy="488957"/>
          </a:xfrm>
        </p:spPr>
        <p:txBody>
          <a:bodyPr>
            <a:noAutofit/>
          </a:bodyPr>
          <a:lstStyle>
            <a:lvl1pPr marL="0" indent="0">
              <a:spcAft>
                <a:spcPts val="0"/>
              </a:spcAft>
              <a:buNone/>
              <a:defRPr sz="2000">
                <a:solidFill>
                  <a:schemeClr val="tx1"/>
                </a:solidFill>
              </a:defRPr>
            </a:lvl1pPr>
            <a:lvl2pPr marL="0" indent="0">
              <a:buNone/>
              <a:defRPr sz="4600">
                <a:solidFill>
                  <a:schemeClr val="accent1"/>
                </a:solidFill>
              </a:defRPr>
            </a:lvl2pPr>
            <a:lvl3pPr marL="0" indent="0">
              <a:buNone/>
              <a:defRPr sz="4600">
                <a:solidFill>
                  <a:schemeClr val="accent1"/>
                </a:solidFill>
              </a:defRPr>
            </a:lvl3pPr>
            <a:lvl4pPr marL="0" indent="0">
              <a:buNone/>
              <a:defRPr sz="4600">
                <a:solidFill>
                  <a:schemeClr val="accent1"/>
                </a:solidFill>
              </a:defRPr>
            </a:lvl4pPr>
            <a:lvl5pPr marL="0" indent="0">
              <a:buNone/>
              <a:defRPr sz="4600">
                <a:solidFill>
                  <a:schemeClr val="accent1"/>
                </a:solidFill>
              </a:defRPr>
            </a:lvl5pPr>
          </a:lstStyle>
          <a:p>
            <a:pPr lvl="0"/>
            <a:r>
              <a:rPr lang="en-US" dirty="0"/>
              <a:t>Subheading here</a:t>
            </a:r>
            <a:endParaRPr lang="en-GB" dirty="0"/>
          </a:p>
        </p:txBody>
      </p:sp>
      <p:sp>
        <p:nvSpPr>
          <p:cNvPr id="6" name="Text Placeholder 5">
            <a:extLst>
              <a:ext uri="{FF2B5EF4-FFF2-40B4-BE49-F238E27FC236}">
                <a16:creationId xmlns:a16="http://schemas.microsoft.com/office/drawing/2014/main" id="{0BF776F8-AD6B-EE4B-B1CE-3D8B62E0DA49}"/>
              </a:ext>
            </a:extLst>
          </p:cNvPr>
          <p:cNvSpPr>
            <a:spLocks noGrp="1"/>
          </p:cNvSpPr>
          <p:nvPr>
            <p:ph type="body" sz="quarter" idx="14" hasCustomPrompt="1"/>
          </p:nvPr>
        </p:nvSpPr>
        <p:spPr>
          <a:xfrm>
            <a:off x="1036644" y="3375412"/>
            <a:ext cx="5059356" cy="727075"/>
          </a:xfrm>
        </p:spPr>
        <p:txBody>
          <a:bodyPr>
            <a:noAutofit/>
          </a:bodyPr>
          <a:lstStyle>
            <a:lvl1pPr marL="0" indent="0">
              <a:lnSpc>
                <a:spcPct val="90000"/>
              </a:lnSpc>
              <a:spcAft>
                <a:spcPts val="0"/>
              </a:spcAft>
              <a:buNone/>
              <a:defRPr sz="4600">
                <a:solidFill>
                  <a:schemeClr val="accent1"/>
                </a:solidFill>
              </a:defRPr>
            </a:lvl1pPr>
            <a:lvl2pPr marL="0" indent="0">
              <a:buNone/>
              <a:defRPr sz="4600">
                <a:solidFill>
                  <a:schemeClr val="accent1"/>
                </a:solidFill>
              </a:defRPr>
            </a:lvl2pPr>
            <a:lvl3pPr marL="0" indent="0">
              <a:buNone/>
              <a:defRPr sz="4600">
                <a:solidFill>
                  <a:schemeClr val="accent1"/>
                </a:solidFill>
              </a:defRPr>
            </a:lvl3pPr>
            <a:lvl4pPr marL="0" indent="0">
              <a:buNone/>
              <a:defRPr sz="4600">
                <a:solidFill>
                  <a:schemeClr val="accent1"/>
                </a:solidFill>
              </a:defRPr>
            </a:lvl4pPr>
            <a:lvl5pPr marL="0" indent="0">
              <a:buNone/>
              <a:defRPr sz="4600">
                <a:solidFill>
                  <a:schemeClr val="accent1"/>
                </a:solidFill>
              </a:defRPr>
            </a:lvl5pPr>
          </a:lstStyle>
          <a:p>
            <a:pPr lvl="0"/>
            <a:r>
              <a:rPr lang="en-US" dirty="0"/>
              <a:t>title here</a:t>
            </a:r>
            <a:endParaRPr lang="en-GB" dirty="0"/>
          </a:p>
        </p:txBody>
      </p:sp>
      <p:sp>
        <p:nvSpPr>
          <p:cNvPr id="2" name="Title 1">
            <a:extLst>
              <a:ext uri="{FF2B5EF4-FFF2-40B4-BE49-F238E27FC236}">
                <a16:creationId xmlns:a16="http://schemas.microsoft.com/office/drawing/2014/main" id="{38488D73-2FC2-9443-A42C-DCFC84BEEC8C}"/>
              </a:ext>
            </a:extLst>
          </p:cNvPr>
          <p:cNvSpPr>
            <a:spLocks noGrp="1"/>
          </p:cNvSpPr>
          <p:nvPr>
            <p:ph type="title" hasCustomPrompt="1"/>
          </p:nvPr>
        </p:nvSpPr>
        <p:spPr>
          <a:xfrm>
            <a:off x="1016824" y="2741718"/>
            <a:ext cx="4093058" cy="629249"/>
          </a:xfrm>
        </p:spPr>
        <p:txBody>
          <a:bodyPr>
            <a:noAutofit/>
          </a:bodyPr>
          <a:lstStyle>
            <a:lvl1pPr>
              <a:lnSpc>
                <a:spcPct val="90000"/>
              </a:lnSpc>
              <a:defRPr sz="4600">
                <a:solidFill>
                  <a:schemeClr val="accent4"/>
                </a:solidFill>
              </a:defRPr>
            </a:lvl1pPr>
          </a:lstStyle>
          <a:p>
            <a:r>
              <a:rPr lang="en-US" dirty="0"/>
              <a:t>Presentation </a:t>
            </a:r>
            <a:endParaRPr lang="en-GB" dirty="0"/>
          </a:p>
        </p:txBody>
      </p:sp>
      <p:sp>
        <p:nvSpPr>
          <p:cNvPr id="9" name="Text Placeholder 4">
            <a:extLst>
              <a:ext uri="{FF2B5EF4-FFF2-40B4-BE49-F238E27FC236}">
                <a16:creationId xmlns:a16="http://schemas.microsoft.com/office/drawing/2014/main" id="{88FE002E-0E57-7347-AB15-FCFE1E7D0165}"/>
              </a:ext>
            </a:extLst>
          </p:cNvPr>
          <p:cNvSpPr>
            <a:spLocks noGrp="1"/>
          </p:cNvSpPr>
          <p:nvPr>
            <p:ph type="body" sz="quarter" idx="16" hasCustomPrompt="1"/>
          </p:nvPr>
        </p:nvSpPr>
        <p:spPr>
          <a:xfrm>
            <a:off x="1019176" y="4807181"/>
            <a:ext cx="1499300" cy="360873"/>
          </a:xfrm>
        </p:spPr>
        <p:txBody>
          <a:bodyPr>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00/00/2018</a:t>
            </a:r>
            <a:endParaRPr lang="en-GB" dirty="0"/>
          </a:p>
        </p:txBody>
      </p:sp>
    </p:spTree>
    <p:extLst>
      <p:ext uri="{BB962C8B-B14F-4D97-AF65-F5344CB8AC3E}">
        <p14:creationId xmlns:p14="http://schemas.microsoft.com/office/powerpoint/2010/main" val="327791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9729-7761-1446-B0B6-2074B47EC2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3067F7-F7D7-484F-A18D-FE10B3BC50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D19415-81F4-8246-A053-E3C1F530B260}"/>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5" name="Footer Placeholder 4">
            <a:extLst>
              <a:ext uri="{FF2B5EF4-FFF2-40B4-BE49-F238E27FC236}">
                <a16:creationId xmlns:a16="http://schemas.microsoft.com/office/drawing/2014/main" id="{ED00BE98-77A3-7841-AD28-7C48CE82E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53886-7F20-1F41-86B0-48D85601B704}"/>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364884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4D8C-033A-734A-BA3F-18AACCFB5D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919360B-9874-3242-B687-4F19F9D81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97A096-4278-5B40-888C-993C6F825EBB}"/>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5" name="Footer Placeholder 4">
            <a:extLst>
              <a:ext uri="{FF2B5EF4-FFF2-40B4-BE49-F238E27FC236}">
                <a16:creationId xmlns:a16="http://schemas.microsoft.com/office/drawing/2014/main" id="{B85A166A-32F0-404F-8EEF-7D986AE2A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8F7E3-1592-9D46-8795-F5C08AE4EE0C}"/>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350633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EBAE-9B0C-0D42-B6FF-9C243D7CE7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489C1C-5716-8941-AC90-CF6AE7BD146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AAD8C8-19F6-0E4B-A1CB-EA3857FB4F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2BB4C89-5F01-964A-A44C-12CD2714BE01}"/>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6" name="Footer Placeholder 5">
            <a:extLst>
              <a:ext uri="{FF2B5EF4-FFF2-40B4-BE49-F238E27FC236}">
                <a16:creationId xmlns:a16="http://schemas.microsoft.com/office/drawing/2014/main" id="{8D741AA0-5CCD-FC47-8BD6-5B45CC275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B905C-99D7-A145-8BBD-F150B2412772}"/>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314799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BCB8-903D-CB49-A06C-7BE7A620336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6ACB55-54AB-814F-B59D-751D6FDEB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5721DF-68C4-B047-889B-C084F9556C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583A0C-F702-5347-B89D-3190BB015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A8ABE12-8302-1C42-88EC-5B4B27F5E2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ECDDC3B-8760-754E-A50C-08AA06EDC56D}"/>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8" name="Footer Placeholder 7">
            <a:extLst>
              <a:ext uri="{FF2B5EF4-FFF2-40B4-BE49-F238E27FC236}">
                <a16:creationId xmlns:a16="http://schemas.microsoft.com/office/drawing/2014/main" id="{4F9DF70B-0E8B-3749-A5EE-A1EA303B50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851685-1513-584A-9EA3-8FA43C5E7314}"/>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18445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4E4D-2608-4641-9DBB-421079A36A8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862EEE6-6646-9647-8D7A-D641B22F0F77}"/>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4" name="Footer Placeholder 3">
            <a:extLst>
              <a:ext uri="{FF2B5EF4-FFF2-40B4-BE49-F238E27FC236}">
                <a16:creationId xmlns:a16="http://schemas.microsoft.com/office/drawing/2014/main" id="{A7E64C08-15FB-0A4C-8C3C-F856FB08B6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0E96CF-D490-C44A-9FE3-E35447AADE55}"/>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342617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DE69-50DD-AE49-8831-714389539281}"/>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3" name="Footer Placeholder 2">
            <a:extLst>
              <a:ext uri="{FF2B5EF4-FFF2-40B4-BE49-F238E27FC236}">
                <a16:creationId xmlns:a16="http://schemas.microsoft.com/office/drawing/2014/main" id="{3198207C-87D9-1046-837A-588F91957A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CBB6E0-5F86-4445-864E-081F56A28879}"/>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321397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3E2E-916D-B449-BDB3-87D7BC56A9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C840CC-7831-C541-AE9A-6A1F84DFD4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0A685C2-2338-5C42-9FAA-53CC251AF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C815D8-4D65-604F-96CC-98C7B522F79C}"/>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6" name="Footer Placeholder 5">
            <a:extLst>
              <a:ext uri="{FF2B5EF4-FFF2-40B4-BE49-F238E27FC236}">
                <a16:creationId xmlns:a16="http://schemas.microsoft.com/office/drawing/2014/main" id="{12144972-FA5F-B445-AC1D-1BA39FC65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38D81-B867-8544-B8A3-CFF7325F6F4F}"/>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357907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9C99-F545-9F45-A130-381CF77270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EA9D6EE-1A7B-FA4B-A467-6EE5E9E3D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0F4610-398A-3446-8EE6-60BBA8755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DDB2C-33AE-4649-AD23-E97B6DAA636B}"/>
              </a:ext>
            </a:extLst>
          </p:cNvPr>
          <p:cNvSpPr>
            <a:spLocks noGrp="1"/>
          </p:cNvSpPr>
          <p:nvPr>
            <p:ph type="dt" sz="half" idx="10"/>
          </p:nvPr>
        </p:nvSpPr>
        <p:spPr/>
        <p:txBody>
          <a:bodyPr/>
          <a:lstStyle/>
          <a:p>
            <a:fld id="{3D5D456B-D0A4-4246-BFF1-60A574A2C99D}" type="datetimeFigureOut">
              <a:rPr lang="en-US" smtClean="0"/>
              <a:t>7/2/2020</a:t>
            </a:fld>
            <a:endParaRPr lang="en-US"/>
          </a:p>
        </p:txBody>
      </p:sp>
      <p:sp>
        <p:nvSpPr>
          <p:cNvPr id="6" name="Footer Placeholder 5">
            <a:extLst>
              <a:ext uri="{FF2B5EF4-FFF2-40B4-BE49-F238E27FC236}">
                <a16:creationId xmlns:a16="http://schemas.microsoft.com/office/drawing/2014/main" id="{653E9F7A-71E2-7E43-9E4B-880724865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F3B21-8A24-FC44-8012-D37641578033}"/>
              </a:ext>
            </a:extLst>
          </p:cNvPr>
          <p:cNvSpPr>
            <a:spLocks noGrp="1"/>
          </p:cNvSpPr>
          <p:nvPr>
            <p:ph type="sldNum" sz="quarter" idx="12"/>
          </p:nvPr>
        </p:nvSpPr>
        <p:spPr/>
        <p:txBody>
          <a:bodyPr/>
          <a:lstStyle/>
          <a:p>
            <a:fld id="{01E87D5F-85B6-5647-B1D7-C5C8F24AFBD8}" type="slidenum">
              <a:rPr lang="en-US" smtClean="0"/>
              <a:t>‹#›</a:t>
            </a:fld>
            <a:endParaRPr lang="en-US"/>
          </a:p>
        </p:txBody>
      </p:sp>
    </p:spTree>
    <p:extLst>
      <p:ext uri="{BB962C8B-B14F-4D97-AF65-F5344CB8AC3E}">
        <p14:creationId xmlns:p14="http://schemas.microsoft.com/office/powerpoint/2010/main" val="345973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6ED41-AF2A-1F4F-9F45-B037D7213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F5CB80-436A-C041-BD9F-20F3B5A47B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F9CC00-8F1D-CA48-B1BC-4F1A1D19F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D456B-D0A4-4246-BFF1-60A574A2C99D}" type="datetimeFigureOut">
              <a:rPr lang="en-US" smtClean="0"/>
              <a:t>7/2/2020</a:t>
            </a:fld>
            <a:endParaRPr lang="en-US"/>
          </a:p>
        </p:txBody>
      </p:sp>
      <p:sp>
        <p:nvSpPr>
          <p:cNvPr id="5" name="Footer Placeholder 4">
            <a:extLst>
              <a:ext uri="{FF2B5EF4-FFF2-40B4-BE49-F238E27FC236}">
                <a16:creationId xmlns:a16="http://schemas.microsoft.com/office/drawing/2014/main" id="{8B8DC4A8-A3AD-684E-834F-1CE511408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92AD5E-5267-C741-AF65-2112D01FE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87D5F-85B6-5647-B1D7-C5C8F24AFBD8}" type="slidenum">
              <a:rPr lang="en-US" smtClean="0"/>
              <a:t>‹#›</a:t>
            </a:fld>
            <a:endParaRPr lang="en-US"/>
          </a:p>
        </p:txBody>
      </p:sp>
    </p:spTree>
    <p:extLst>
      <p:ext uri="{BB962C8B-B14F-4D97-AF65-F5344CB8AC3E}">
        <p14:creationId xmlns:p14="http://schemas.microsoft.com/office/powerpoint/2010/main" val="372547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ds.google.com/home/tools/keyword-plann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dirty="0"/>
              <a:t>With Compass Marketing</a:t>
            </a:r>
          </a:p>
        </p:txBody>
      </p:sp>
      <p:sp>
        <p:nvSpPr>
          <p:cNvPr id="4" name="Text Placeholder 3"/>
          <p:cNvSpPr>
            <a:spLocks noGrp="1"/>
          </p:cNvSpPr>
          <p:nvPr>
            <p:ph type="body" sz="quarter" idx="14"/>
          </p:nvPr>
        </p:nvSpPr>
        <p:spPr/>
        <p:txBody>
          <a:bodyPr/>
          <a:lstStyle/>
          <a:p>
            <a:r>
              <a:rPr lang="en-GB" dirty="0"/>
              <a:t>CRASH COURSE</a:t>
            </a:r>
          </a:p>
        </p:txBody>
      </p:sp>
      <p:sp>
        <p:nvSpPr>
          <p:cNvPr id="5" name="Title 4"/>
          <p:cNvSpPr>
            <a:spLocks noGrp="1"/>
          </p:cNvSpPr>
          <p:nvPr>
            <p:ph type="title"/>
          </p:nvPr>
        </p:nvSpPr>
        <p:spPr/>
        <p:txBody>
          <a:bodyPr/>
          <a:lstStyle/>
          <a:p>
            <a:r>
              <a:rPr lang="en-GB" dirty="0">
                <a:solidFill>
                  <a:schemeClr val="accent6"/>
                </a:solidFill>
              </a:rPr>
              <a:t>COPYWRITING </a:t>
            </a:r>
          </a:p>
        </p:txBody>
      </p:sp>
      <p:sp>
        <p:nvSpPr>
          <p:cNvPr id="6" name="Text Placeholder 5"/>
          <p:cNvSpPr>
            <a:spLocks noGrp="1"/>
          </p:cNvSpPr>
          <p:nvPr>
            <p:ph type="body" sz="quarter" idx="16"/>
          </p:nvPr>
        </p:nvSpPr>
        <p:spPr/>
        <p:txBody>
          <a:bodyPr/>
          <a:lstStyle/>
          <a:p>
            <a:r>
              <a:rPr lang="en-GB" dirty="0"/>
              <a:t>01/07/2020</a:t>
            </a:r>
          </a:p>
        </p:txBody>
      </p:sp>
    </p:spTree>
    <p:extLst>
      <p:ext uri="{BB962C8B-B14F-4D97-AF65-F5344CB8AC3E}">
        <p14:creationId xmlns:p14="http://schemas.microsoft.com/office/powerpoint/2010/main" val="365295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21AB7-5313-E34B-A987-DB2A454EA9FF}"/>
              </a:ext>
            </a:extLst>
          </p:cNvPr>
          <p:cNvSpPr>
            <a:spLocks noGrp="1"/>
          </p:cNvSpPr>
          <p:nvPr>
            <p:ph idx="1"/>
          </p:nvPr>
        </p:nvSpPr>
        <p:spPr>
          <a:xfrm>
            <a:off x="826911" y="1001536"/>
            <a:ext cx="4309533" cy="4351338"/>
          </a:xfrm>
        </p:spPr>
        <p:txBody>
          <a:bodyPr>
            <a:normAutofit fontScale="92500" lnSpcReduction="20000"/>
          </a:bodyPr>
          <a:lstStyle/>
          <a:p>
            <a:pPr marL="0" indent="0">
              <a:spcBef>
                <a:spcPts val="1200"/>
              </a:spcBef>
              <a:spcAft>
                <a:spcPts val="1200"/>
              </a:spcAft>
              <a:buNone/>
            </a:pPr>
            <a:r>
              <a:rPr lang="en-US" sz="2100" b="1"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SEO CONT.</a:t>
            </a:r>
          </a:p>
          <a:p>
            <a:pPr marL="0" indent="0">
              <a:spcBef>
                <a:spcPts val="1200"/>
              </a:spcBef>
              <a:spcAft>
                <a:spcPts val="1200"/>
              </a:spcAft>
              <a:buNone/>
            </a:pP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At </a:t>
            </a:r>
            <a:r>
              <a:rPr lang="en-GB" sz="1500" b="1" dirty="0">
                <a:solidFill>
                  <a:schemeClr val="tx2"/>
                </a:solidFill>
                <a:latin typeface="Tahoma" panose="020B0604030504040204" pitchFamily="34" charset="0"/>
                <a:ea typeface="Tahoma" panose="020B0604030504040204" pitchFamily="34" charset="0"/>
                <a:cs typeface="Tahoma" panose="020B0604030504040204" pitchFamily="34" charset="0"/>
              </a:rPr>
              <a:t>Compass</a:t>
            </a: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 we’re big fans of research. The following are great angles to take in order to get a </a:t>
            </a:r>
            <a:r>
              <a:rPr lang="en-GB" sz="1500" dirty="0" err="1">
                <a:solidFill>
                  <a:schemeClr val="tx2"/>
                </a:solidFill>
                <a:latin typeface="Tahoma" panose="020B0604030504040204" pitchFamily="34" charset="0"/>
                <a:ea typeface="Tahoma" panose="020B0604030504040204" pitchFamily="34" charset="0"/>
                <a:cs typeface="Tahoma" panose="020B0604030504040204" pitchFamily="34" charset="0"/>
              </a:rPr>
              <a:t>headstart</a:t>
            </a: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 on your keyword content ideas without spending hours and hours of your precious time:</a:t>
            </a:r>
          </a:p>
          <a:p>
            <a:pPr marL="0" indent="0">
              <a:buSzPts val="1000"/>
              <a:buNone/>
              <a:tabLst>
                <a:tab pos="457200" algn="l"/>
              </a:tabLst>
            </a:pP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 - Think about your personas and what brands they like, follow and use.</a:t>
            </a:r>
          </a:p>
          <a:p>
            <a:pPr marL="0" indent="0">
              <a:buSzPts val="1000"/>
              <a:buNone/>
              <a:tabLst>
                <a:tab pos="457200" algn="l"/>
              </a:tabLst>
            </a:pP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 - Research your main competitors and make a note of ideas and phrases that strike a chord, e.g. for our gym example we'd look at sports brands, PT or gym influencers and so on.</a:t>
            </a:r>
          </a:p>
          <a:p>
            <a:pPr marL="0" lvl="0" indent="0">
              <a:spcAft>
                <a:spcPts val="0"/>
              </a:spcAft>
              <a:buSzPts val="1000"/>
              <a:buNone/>
              <a:tabLst>
                <a:tab pos="457200" algn="l"/>
              </a:tabLst>
            </a:pP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 - Check out your competitors' social media platforms to get a feel for the theme are using - can you use that for </a:t>
            </a:r>
            <a:r>
              <a:rPr lang="en-GB" sz="1500" dirty="0" err="1">
                <a:solidFill>
                  <a:schemeClr val="tx2"/>
                </a:solidFill>
                <a:latin typeface="Tahoma" panose="020B0604030504040204" pitchFamily="34" charset="0"/>
                <a:ea typeface="Tahoma" panose="020B0604030504040204" pitchFamily="34" charset="0"/>
                <a:cs typeface="Tahoma" panose="020B0604030504040204" pitchFamily="34" charset="0"/>
              </a:rPr>
              <a:t>inspo</a:t>
            </a: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 but do it better?  </a:t>
            </a:r>
          </a:p>
          <a:p>
            <a:pPr marL="0" lvl="0" indent="0">
              <a:spcAft>
                <a:spcPts val="0"/>
              </a:spcAft>
              <a:buSzPts val="1000"/>
              <a:buNone/>
              <a:tabLst>
                <a:tab pos="457200" algn="l"/>
              </a:tabLst>
            </a:pP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 - Research similar companies in other countries for fresh ideas and alternative approaches.</a:t>
            </a:r>
          </a:p>
          <a:p>
            <a:pPr marL="0" lvl="0" indent="0">
              <a:spcAft>
                <a:spcPts val="0"/>
              </a:spcAft>
              <a:buSzPts val="1000"/>
              <a:buNone/>
              <a:tabLst>
                <a:tab pos="457200" algn="l"/>
              </a:tabLst>
            </a:pPr>
            <a:r>
              <a:rPr lang="en-GB" sz="1500" dirty="0">
                <a:solidFill>
                  <a:schemeClr val="tx2"/>
                </a:solidFill>
                <a:latin typeface="Tahoma" panose="020B0604030504040204" pitchFamily="34" charset="0"/>
                <a:ea typeface="Tahoma" panose="020B0604030504040204" pitchFamily="34" charset="0"/>
                <a:cs typeface="Tahoma" panose="020B0604030504040204" pitchFamily="34" charset="0"/>
              </a:rPr>
              <a:t> - Use the Google Keyword Planning tool to expand on the ideas you build above. </a:t>
            </a:r>
            <a:r>
              <a:rPr lang="en-GB" sz="1600" dirty="0">
                <a:hlinkClick r:id="rId2"/>
              </a:rPr>
              <a:t>https://ads.google.com</a:t>
            </a:r>
            <a:r>
              <a:rPr lang="en-GB" sz="1600">
                <a:hlinkClick r:id="rId2"/>
              </a:rPr>
              <a:t>/home/tools/keyword-planner/</a:t>
            </a:r>
            <a:endParaRPr lang="en-GB" sz="15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F66DA2B2-657D-D245-ABAB-FA4BA74D6B67}"/>
              </a:ext>
            </a:extLst>
          </p:cNvPr>
          <p:cNvPicPr>
            <a:picLocks noChangeAspect="1"/>
          </p:cNvPicPr>
          <p:nvPr/>
        </p:nvPicPr>
        <p:blipFill>
          <a:blip r:embed="rId3"/>
          <a:stretch>
            <a:fillRect/>
          </a:stretch>
        </p:blipFill>
        <p:spPr>
          <a:xfrm>
            <a:off x="6412089" y="1716240"/>
            <a:ext cx="5213350" cy="2554487"/>
          </a:xfrm>
          <a:prstGeom prst="rect">
            <a:avLst/>
          </a:prstGeom>
        </p:spPr>
      </p:pic>
    </p:spTree>
    <p:extLst>
      <p:ext uri="{BB962C8B-B14F-4D97-AF65-F5344CB8AC3E}">
        <p14:creationId xmlns:p14="http://schemas.microsoft.com/office/powerpoint/2010/main" val="359722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9F598E-FC79-554F-BDDA-84871E3FF9C6}"/>
              </a:ext>
            </a:extLst>
          </p:cNvPr>
          <p:cNvSpPr>
            <a:spLocks noGrp="1"/>
          </p:cNvSpPr>
          <p:nvPr>
            <p:ph idx="1"/>
          </p:nvPr>
        </p:nvSpPr>
        <p:spPr>
          <a:xfrm>
            <a:off x="838199" y="719314"/>
            <a:ext cx="6352823" cy="4146198"/>
          </a:xfrm>
        </p:spPr>
        <p:txBody>
          <a:bodyPr>
            <a:normAutofit fontScale="25000" lnSpcReduction="20000"/>
          </a:bodyPr>
          <a:lstStyle/>
          <a:p>
            <a:pPr marL="0" indent="0">
              <a:buNone/>
            </a:pPr>
            <a:r>
              <a:rPr lang="en-US" sz="5600" b="1"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SEO CONT</a:t>
            </a:r>
          </a:p>
          <a:p>
            <a:pPr marL="0" indent="0">
              <a:spcAft>
                <a:spcPts val="0"/>
              </a:spcAft>
              <a:buNone/>
            </a:pPr>
            <a:endParaRPr lang="en-GB" sz="5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SEO HEADLINE</a:t>
            </a:r>
          </a:p>
          <a:p>
            <a:pPr>
              <a:spcAft>
                <a:spcPts val="0"/>
              </a:spcAft>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Your headline is 5 times more likely to be read as your body copy. </a:t>
            </a:r>
          </a:p>
          <a:p>
            <a:pPr>
              <a:spcAft>
                <a:spcPts val="0"/>
              </a:spcAft>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These headlines are also 3 times more like to be shared on social.</a:t>
            </a:r>
          </a:p>
          <a:p>
            <a:pPr>
              <a:spcAft>
                <a:spcPts val="0"/>
              </a:spcAft>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Ideally include the most important keyword in your headline BUT only if it really works and reads smoothly.</a:t>
            </a:r>
          </a:p>
          <a:p>
            <a:pPr marL="0" indent="0">
              <a:spcBef>
                <a:spcPts val="1200"/>
              </a:spcBef>
              <a:spcAft>
                <a:spcPts val="1200"/>
              </a:spcAft>
              <a:buNone/>
            </a:pPr>
            <a:endParaRPr lang="en-GB" sz="5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Bef>
                <a:spcPts val="1200"/>
              </a:spcBef>
              <a:spcAft>
                <a:spcPts val="1200"/>
              </a:spcAft>
              <a:buNone/>
            </a:pPr>
            <a:r>
              <a:rPr lang="en-GB" sz="5600" b="1" dirty="0">
                <a:solidFill>
                  <a:schemeClr val="tx2"/>
                </a:solidFill>
                <a:latin typeface="Tahoma" panose="020B0604030504040204" pitchFamily="34" charset="0"/>
                <a:ea typeface="Tahoma" panose="020B0604030504040204" pitchFamily="34" charset="0"/>
                <a:cs typeface="Tahoma" panose="020B0604030504040204" pitchFamily="34" charset="0"/>
              </a:rPr>
              <a:t>Our headline writing tips:</a:t>
            </a:r>
            <a:endParaRPr lang="en-GB" sz="5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Bef>
                <a:spcPts val="1200"/>
              </a:spcBef>
              <a:spcAft>
                <a:spcPts val="1200"/>
              </a:spcAft>
              <a:buNone/>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 Your headline should either tap into their pain points or offer the solution he or she has been looking for.</a:t>
            </a:r>
          </a:p>
          <a:p>
            <a:pPr marL="0" indent="0">
              <a:spcBef>
                <a:spcPts val="1200"/>
              </a:spcBef>
              <a:spcAft>
                <a:spcPts val="1200"/>
              </a:spcAft>
              <a:buNone/>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 You could also use a question in your headline - but which relates to your persona's pain points or the solution you're offering.</a:t>
            </a:r>
          </a:p>
          <a:p>
            <a:pPr marL="0" indent="0">
              <a:spcBef>
                <a:spcPts val="1200"/>
              </a:spcBef>
              <a:spcAft>
                <a:spcPts val="1200"/>
              </a:spcAft>
              <a:buNone/>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 Use a call to action in your headline.</a:t>
            </a:r>
          </a:p>
          <a:p>
            <a:pPr marL="0" indent="0">
              <a:spcBef>
                <a:spcPts val="1200"/>
              </a:spcBef>
              <a:spcAft>
                <a:spcPts val="1200"/>
              </a:spcAft>
              <a:buNone/>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 Make it about them - including "You" is always a good idea.</a:t>
            </a:r>
          </a:p>
          <a:p>
            <a:pPr marL="0" indent="0">
              <a:spcBef>
                <a:spcPts val="1200"/>
              </a:spcBef>
              <a:spcAft>
                <a:spcPts val="1200"/>
              </a:spcAft>
              <a:buNone/>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 Great body copy with a rubbish headline won’t be touched. But a great headline and rubbish body copy? You lose out too.</a:t>
            </a:r>
          </a:p>
          <a:p>
            <a:pPr marL="0" indent="0">
              <a:spcBef>
                <a:spcPts val="1200"/>
              </a:spcBef>
              <a:spcAft>
                <a:spcPts val="1200"/>
              </a:spcAft>
              <a:buNone/>
            </a:pPr>
            <a:r>
              <a:rPr lang="en-GB" sz="5600" dirty="0">
                <a:solidFill>
                  <a:schemeClr val="tx2"/>
                </a:solidFill>
                <a:latin typeface="Tahoma" panose="020B0604030504040204" pitchFamily="34" charset="0"/>
                <a:ea typeface="Tahoma" panose="020B0604030504040204" pitchFamily="34" charset="0"/>
                <a:cs typeface="Tahoma" panose="020B0604030504040204" pitchFamily="34" charset="0"/>
              </a:rPr>
              <a:t>• Your body copy needs to be on point with your headline.</a:t>
            </a:r>
          </a:p>
          <a:p>
            <a:pPr>
              <a:spcBef>
                <a:spcPts val="1200"/>
              </a:spcBef>
              <a:spcAft>
                <a:spcPts val="1200"/>
              </a:spcAft>
            </a:pP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 They need to be consistent and flow.</a:t>
            </a:r>
          </a:p>
          <a:p>
            <a:endParaRPr lang="en-US" dirty="0"/>
          </a:p>
        </p:txBody>
      </p:sp>
      <p:pic>
        <p:nvPicPr>
          <p:cNvPr id="4" name="Picture 3">
            <a:extLst>
              <a:ext uri="{FF2B5EF4-FFF2-40B4-BE49-F238E27FC236}">
                <a16:creationId xmlns:a16="http://schemas.microsoft.com/office/drawing/2014/main" id="{D635FB00-FDCD-6245-918D-5387F5BF3AF4}"/>
              </a:ext>
            </a:extLst>
          </p:cNvPr>
          <p:cNvPicPr>
            <a:picLocks noChangeAspect="1"/>
          </p:cNvPicPr>
          <p:nvPr/>
        </p:nvPicPr>
        <p:blipFill>
          <a:blip r:embed="rId2"/>
          <a:stretch>
            <a:fillRect/>
          </a:stretch>
        </p:blipFill>
        <p:spPr>
          <a:xfrm>
            <a:off x="7444316" y="719314"/>
            <a:ext cx="4340343" cy="2604206"/>
          </a:xfrm>
          <a:prstGeom prst="rect">
            <a:avLst/>
          </a:prstGeom>
        </p:spPr>
      </p:pic>
    </p:spTree>
    <p:extLst>
      <p:ext uri="{BB962C8B-B14F-4D97-AF65-F5344CB8AC3E}">
        <p14:creationId xmlns:p14="http://schemas.microsoft.com/office/powerpoint/2010/main" val="324082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1A134-AFD8-004B-9706-9A7498E63873}"/>
              </a:ext>
            </a:extLst>
          </p:cNvPr>
          <p:cNvSpPr>
            <a:spLocks noGrp="1"/>
          </p:cNvSpPr>
          <p:nvPr>
            <p:ph idx="1"/>
          </p:nvPr>
        </p:nvSpPr>
        <p:spPr>
          <a:xfrm>
            <a:off x="838200" y="549981"/>
            <a:ext cx="10515600" cy="4351338"/>
          </a:xfrm>
        </p:spPr>
        <p:txBody>
          <a:bodyPr>
            <a:normAutofit fontScale="55000" lnSpcReduction="20000"/>
          </a:bodyPr>
          <a:lstStyle/>
          <a:p>
            <a:pPr marL="0" indent="0">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SEO CONT</a:t>
            </a:r>
          </a:p>
          <a:p>
            <a:pPr marL="0" indent="0">
              <a:spcAft>
                <a:spcPts val="0"/>
              </a:spcAft>
              <a:buNone/>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NB - Quality - SEO is not a case of inserting as many keywords as possible into a piece of content. It needs to tick the 4</a:t>
            </a:r>
          </a:p>
          <a:p>
            <a:pPr marL="0" indent="0">
              <a:spcAft>
                <a:spcPts val="0"/>
              </a:spcAft>
              <a:buNone/>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 c’s BUT also, Google wants to see that it is fully answering readers;’ questions and stands out from competitors’ content.</a:t>
            </a:r>
          </a:p>
          <a:p>
            <a:pPr marL="0" indent="0">
              <a:spcAft>
                <a:spcPts val="0"/>
              </a:spcAft>
              <a:buNone/>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0" indent="-342900">
              <a:spcAft>
                <a:spcPts val="0"/>
              </a:spcAft>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You need to hook the reader in with the intro.</a:t>
            </a:r>
          </a:p>
          <a:p>
            <a:pPr marL="342900" lvl="0" indent="-342900">
              <a:spcAft>
                <a:spcPts val="0"/>
              </a:spcAft>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It needs to be relatable and hint to the answers to their problems.</a:t>
            </a:r>
          </a:p>
          <a:p>
            <a:pPr marL="342900" lvl="0" indent="-342900">
              <a:spcAft>
                <a:spcPts val="0"/>
              </a:spcAft>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Statistics are good in the intro too.</a:t>
            </a:r>
          </a:p>
          <a:p>
            <a:pPr marL="342900" lvl="0" indent="-342900">
              <a:spcAft>
                <a:spcPts val="0"/>
              </a:spcAft>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Hint at the benefits they are going to get.</a:t>
            </a:r>
          </a:p>
          <a:p>
            <a:pPr marL="342900" lvl="0" indent="-342900">
              <a:spcAft>
                <a:spcPts val="0"/>
              </a:spcAft>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Keep your introduction to 150 words or less.</a:t>
            </a:r>
          </a:p>
          <a:p>
            <a:pPr marL="342900" lvl="0" indent="-342900">
              <a:spcAft>
                <a:spcPts val="0"/>
              </a:spcAft>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Do not stuff your body content with too much information.</a:t>
            </a:r>
          </a:p>
          <a:p>
            <a:pPr marL="342900" lvl="0" indent="-342900">
              <a:spcAft>
                <a:spcPts val="0"/>
              </a:spcAft>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It’s back to less is more, without compromising on the quality of the content.</a:t>
            </a:r>
          </a:p>
          <a:p>
            <a:pPr marL="342900" lvl="0" indent="-342900">
              <a:spcAft>
                <a:spcPts val="0"/>
              </a:spcAft>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The copy should follow a logical flow, like telling a story.</a:t>
            </a:r>
          </a:p>
          <a:p>
            <a:pPr marL="342900" indent="-342900">
              <a:buSzPts val="1000"/>
              <a:buFont typeface="Symbol" pitchFamily="2" charset="2"/>
              <a:buChar char=""/>
              <a:tabLst>
                <a:tab pos="457200" algn="l"/>
              </a:tabLs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Set the scene, expand on details, conclude with the solution/results/outcome which was favourable and beneficial.</a:t>
            </a:r>
          </a:p>
          <a:p>
            <a:endParaRPr lang="en-US" dirty="0"/>
          </a:p>
        </p:txBody>
      </p:sp>
    </p:spTree>
    <p:extLst>
      <p:ext uri="{BB962C8B-B14F-4D97-AF65-F5344CB8AC3E}">
        <p14:creationId xmlns:p14="http://schemas.microsoft.com/office/powerpoint/2010/main" val="155030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34F04A-A188-FE47-9799-FC30425C20FA}"/>
              </a:ext>
            </a:extLst>
          </p:cNvPr>
          <p:cNvSpPr/>
          <p:nvPr/>
        </p:nvSpPr>
        <p:spPr>
          <a:xfrm>
            <a:off x="677333" y="508000"/>
            <a:ext cx="7021690" cy="5491247"/>
          </a:xfrm>
          <a:prstGeom prst="rect">
            <a:avLst/>
          </a:prstGeom>
        </p:spPr>
        <p:txBody>
          <a:bodyPr wrap="square">
            <a:spAutoFit/>
          </a:bodyPr>
          <a:lstStyle/>
          <a:p>
            <a:pPr>
              <a:spcAft>
                <a:spcPts val="0"/>
              </a:spcAft>
            </a:pPr>
            <a:r>
              <a:rPr lang="en-GB" sz="12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US" sz="1200" b="1"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SOCIAL</a:t>
            </a:r>
          </a:p>
          <a:p>
            <a:endParaRPr lang="en-US"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There’s a big difference in how mediocre v</a:t>
            </a:r>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ersus</a:t>
            </a:r>
            <a:r>
              <a:rPr lang="en-GB" sz="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 well-written social media posts perform. Look at some examples of accounts you follow. The chances are, some will </a:t>
            </a:r>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sound like someone just wanted to fill the box with “some copy.”</a:t>
            </a:r>
          </a:p>
          <a:p>
            <a:pPr lvl="0"/>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The perfect post will include as many of the following as possible:</a:t>
            </a:r>
          </a:p>
          <a:p>
            <a:pPr>
              <a:spcAft>
                <a:spcPts val="0"/>
              </a:spcAft>
            </a:pPr>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ts val="1920"/>
              </a:lnSpc>
              <a:spcAft>
                <a:spcPts val="0"/>
              </a:spcAft>
              <a:buFont typeface="+mj-lt"/>
              <a:buAutoNum type="arabicPeriod"/>
              <a:tabLst>
                <a:tab pos="457200" algn="l"/>
              </a:tabLst>
            </a:pPr>
            <a:r>
              <a:rPr lang="en-GB" sz="1200" spc="25" dirty="0">
                <a:solidFill>
                  <a:schemeClr val="tx2"/>
                </a:solidFill>
                <a:latin typeface="Tahoma" panose="020B0604030504040204" pitchFamily="34" charset="0"/>
                <a:ea typeface="Tahoma" panose="020B0604030504040204" pitchFamily="34" charset="0"/>
                <a:cs typeface="Tahoma" panose="020B0604030504040204" pitchFamily="34" charset="0"/>
              </a:rPr>
              <a:t>Include a link</a:t>
            </a:r>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ts val="1920"/>
              </a:lnSpc>
              <a:spcAft>
                <a:spcPts val="0"/>
              </a:spcAft>
              <a:buFont typeface="+mj-lt"/>
              <a:buAutoNum type="arabicPeriod"/>
              <a:tabLst>
                <a:tab pos="457200" algn="l"/>
              </a:tabLst>
            </a:pPr>
            <a:r>
              <a:rPr lang="en-GB" sz="1200" spc="25" dirty="0">
                <a:solidFill>
                  <a:schemeClr val="tx2"/>
                </a:solidFill>
                <a:latin typeface="Tahoma" panose="020B0604030504040204" pitchFamily="34" charset="0"/>
                <a:ea typeface="Tahoma" panose="020B0604030504040204" pitchFamily="34" charset="0"/>
                <a:cs typeface="Tahoma" panose="020B0604030504040204" pitchFamily="34" charset="0"/>
              </a:rPr>
              <a:t>Be brief—60 characters or fewer ideally</a:t>
            </a:r>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ts val="1920"/>
              </a:lnSpc>
              <a:spcAft>
                <a:spcPts val="0"/>
              </a:spcAft>
              <a:buFont typeface="+mj-lt"/>
              <a:buAutoNum type="arabicPeriod"/>
              <a:tabLst>
                <a:tab pos="457200" algn="l"/>
              </a:tabLst>
            </a:pPr>
            <a:r>
              <a:rPr lang="en-GB" sz="1200" spc="25" dirty="0">
                <a:solidFill>
                  <a:schemeClr val="tx2"/>
                </a:solidFill>
                <a:latin typeface="Tahoma" panose="020B0604030504040204" pitchFamily="34" charset="0"/>
                <a:ea typeface="Tahoma" panose="020B0604030504040204" pitchFamily="34" charset="0"/>
                <a:cs typeface="Tahoma" panose="020B0604030504040204" pitchFamily="34" charset="0"/>
              </a:rPr>
              <a:t>Be published at your optimum audience times</a:t>
            </a:r>
          </a:p>
          <a:p>
            <a:pPr marL="342900" lvl="0" indent="-342900">
              <a:lnSpc>
                <a:spcPts val="1920"/>
              </a:lnSpc>
              <a:spcAft>
                <a:spcPts val="0"/>
              </a:spcAft>
              <a:buFont typeface="+mj-lt"/>
              <a:buAutoNum type="arabicPeriod"/>
              <a:tabLst>
                <a:tab pos="457200" algn="l"/>
              </a:tabLst>
            </a:pPr>
            <a:r>
              <a:rPr lang="en-GB" sz="1200" spc="25" dirty="0">
                <a:solidFill>
                  <a:schemeClr val="tx2"/>
                </a:solidFill>
                <a:latin typeface="Tahoma" panose="020B0604030504040204" pitchFamily="34" charset="0"/>
                <a:ea typeface="Tahoma" panose="020B0604030504040204" pitchFamily="34" charset="0"/>
                <a:cs typeface="Tahoma" panose="020B0604030504040204" pitchFamily="34" charset="0"/>
              </a:rPr>
              <a:t>Be</a:t>
            </a:r>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GB" sz="1200" spc="25" dirty="0">
                <a:solidFill>
                  <a:schemeClr val="tx2"/>
                </a:solidFill>
                <a:latin typeface="Tahoma" panose="020B0604030504040204" pitchFamily="34" charset="0"/>
                <a:ea typeface="Tahoma" panose="020B0604030504040204" pitchFamily="34" charset="0"/>
                <a:cs typeface="Tahoma" panose="020B0604030504040204" pitchFamily="34" charset="0"/>
              </a:rPr>
              <a:t>timely and newsworthy</a:t>
            </a:r>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ts val="1920"/>
              </a:lnSpc>
              <a:spcAft>
                <a:spcPts val="0"/>
              </a:spcAft>
              <a:buFont typeface="+mj-lt"/>
              <a:buAutoNum type="arabicPeriod"/>
              <a:tabLst>
                <a:tab pos="457200" algn="l"/>
              </a:tabLst>
            </a:pPr>
            <a:r>
              <a:rPr lang="en-GB" sz="1200" spc="25" dirty="0">
                <a:solidFill>
                  <a:schemeClr val="tx2"/>
                </a:solidFill>
                <a:latin typeface="Tahoma" panose="020B0604030504040204" pitchFamily="34" charset="0"/>
                <a:ea typeface="Tahoma" panose="020B0604030504040204" pitchFamily="34" charset="0"/>
                <a:cs typeface="Tahoma" panose="020B0604030504040204" pitchFamily="34" charset="0"/>
              </a:rPr>
              <a:t>Have visual impact </a:t>
            </a:r>
          </a:p>
          <a:p>
            <a:pPr marL="342900" lvl="0" indent="-342900">
              <a:lnSpc>
                <a:spcPts val="1920"/>
              </a:lnSpc>
              <a:spcAft>
                <a:spcPts val="0"/>
              </a:spcAft>
              <a:buFont typeface="+mj-lt"/>
              <a:buAutoNum type="arabicPeriod"/>
              <a:tabLst>
                <a:tab pos="457200" algn="l"/>
              </a:tabLst>
            </a:pPr>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Clearly state what the advertised pro, opt for quality. – if you have nothing to say don’t say anything</a:t>
            </a:r>
          </a:p>
          <a:p>
            <a:pPr lvl="0"/>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Make it about the customer - People don’t care about your company or service per se. They care about how it will</a:t>
            </a:r>
            <a:r>
              <a:rPr lang="en-GB" sz="1200" i="1" dirty="0">
                <a:solidFill>
                  <a:schemeClr val="tx2"/>
                </a:solidFill>
                <a:latin typeface="Tahoma" panose="020B0604030504040204" pitchFamily="34" charset="0"/>
                <a:ea typeface="Tahoma" panose="020B0604030504040204" pitchFamily="34" charset="0"/>
                <a:cs typeface="Tahoma" panose="020B0604030504040204" pitchFamily="34" charset="0"/>
              </a:rPr>
              <a:t> benefit them</a:t>
            </a:r>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a:t>
            </a:r>
          </a:p>
          <a:p>
            <a:pPr lvl="0"/>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Think about how your post can address different audiences </a:t>
            </a:r>
          </a:p>
          <a:p>
            <a:pPr lvl="0"/>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 - New potential customers (a cold audience that hasn’t heard about your product before) – what’s the main benefit to them?</a:t>
            </a:r>
          </a:p>
          <a:p>
            <a:pPr lvl="0"/>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 - Existing customers - how do they get additional value out of your product &amp; can you up / cross-sell</a:t>
            </a:r>
          </a:p>
          <a:p>
            <a:pPr lvl="0"/>
            <a:endParaRPr lang="en-GB" sz="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r>
              <a:rPr lang="en-GB" sz="1200" dirty="0">
                <a:solidFill>
                  <a:schemeClr val="tx2"/>
                </a:solidFill>
                <a:latin typeface="Tahoma" panose="020B0604030504040204" pitchFamily="34" charset="0"/>
                <a:ea typeface="Tahoma" panose="020B0604030504040204" pitchFamily="34" charset="0"/>
                <a:cs typeface="Tahoma" panose="020B0604030504040204" pitchFamily="34" charset="0"/>
              </a:rPr>
              <a:t>Please the key message in the first sentence and back to concise - If a word/sentence doesn’t contribute anything new to your message, leave it unwritten.</a:t>
            </a:r>
          </a:p>
        </p:txBody>
      </p:sp>
      <p:pic>
        <p:nvPicPr>
          <p:cNvPr id="5" name="Picture 4">
            <a:extLst>
              <a:ext uri="{FF2B5EF4-FFF2-40B4-BE49-F238E27FC236}">
                <a16:creationId xmlns:a16="http://schemas.microsoft.com/office/drawing/2014/main" id="{B79FA843-98CD-CE4E-BA82-818F8BE645F1}"/>
              </a:ext>
            </a:extLst>
          </p:cNvPr>
          <p:cNvPicPr>
            <a:picLocks noChangeAspect="1"/>
          </p:cNvPicPr>
          <p:nvPr/>
        </p:nvPicPr>
        <p:blipFill>
          <a:blip r:embed="rId2"/>
          <a:stretch>
            <a:fillRect/>
          </a:stretch>
        </p:blipFill>
        <p:spPr>
          <a:xfrm>
            <a:off x="7699022" y="1534046"/>
            <a:ext cx="4041421" cy="2687545"/>
          </a:xfrm>
          <a:prstGeom prst="rect">
            <a:avLst/>
          </a:prstGeom>
        </p:spPr>
      </p:pic>
    </p:spTree>
    <p:extLst>
      <p:ext uri="{BB962C8B-B14F-4D97-AF65-F5344CB8AC3E}">
        <p14:creationId xmlns:p14="http://schemas.microsoft.com/office/powerpoint/2010/main" val="123966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C4DCBD-3B1B-3A4C-B4A2-69196098400F}"/>
              </a:ext>
            </a:extLst>
          </p:cNvPr>
          <p:cNvSpPr/>
          <p:nvPr/>
        </p:nvSpPr>
        <p:spPr>
          <a:xfrm>
            <a:off x="824089" y="889844"/>
            <a:ext cx="6299200" cy="5109091"/>
          </a:xfrm>
          <a:prstGeom prst="rect">
            <a:avLst/>
          </a:prstGeom>
        </p:spPr>
        <p:txBody>
          <a:bodyPr wrap="square">
            <a:spAutoFit/>
          </a:bodyPr>
          <a:lstStyle/>
          <a:p>
            <a:r>
              <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SOCIAL CONT.</a:t>
            </a:r>
          </a:p>
          <a:p>
            <a:pPr>
              <a:spcAft>
                <a:spcPts val="0"/>
              </a:spcAft>
            </a:pPr>
            <a:endParaRPr lang="en-GB"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Here are a few simple formatting-related copywriting hacks:</a:t>
            </a:r>
          </a:p>
          <a:p>
            <a:pPr>
              <a:spcAft>
                <a:spcPts val="0"/>
              </a:spcAft>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Use caps lock </a:t>
            </a:r>
            <a:r>
              <a:rPr lang="en-GB" sz="1400">
                <a:solidFill>
                  <a:schemeClr val="tx2"/>
                </a:solidFill>
                <a:latin typeface="Tahoma" panose="020B0604030504040204" pitchFamily="34" charset="0"/>
                <a:ea typeface="Tahoma" panose="020B0604030504040204" pitchFamily="34" charset="0"/>
                <a:cs typeface="Tahoma" panose="020B0604030504040204" pitchFamily="34" charset="0"/>
              </a:rPr>
              <a:t>to highlight </a:t>
            </a: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words like LIMITED TIME and FREE</a:t>
            </a:r>
          </a:p>
          <a:p>
            <a:pPr lvl="0">
              <a:spcAft>
                <a:spcPts val="0"/>
              </a:spcAft>
              <a:buClr>
                <a:srgbClr val="000000"/>
              </a:buClr>
              <a:buSzPts val="900"/>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Use line spacing to split long paragraphs into multiple text blocks.</a:t>
            </a: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Use bullet points for listing several benefits or products.</a:t>
            </a:r>
          </a:p>
          <a:p>
            <a:pPr lvl="0">
              <a:spcAft>
                <a:spcPts val="0"/>
              </a:spcAft>
              <a:buClr>
                <a:srgbClr val="000000"/>
              </a:buClr>
              <a:buSzPts val="900"/>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Insert emojis</a:t>
            </a:r>
          </a:p>
          <a:p>
            <a:pPr lvl="0">
              <a:spcAft>
                <a:spcPts val="0"/>
              </a:spcAft>
              <a:buClr>
                <a:srgbClr val="000000"/>
              </a:buClr>
              <a:buSzPts val="900"/>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Include emotional triggers in the body copy</a:t>
            </a:r>
          </a:p>
          <a:p>
            <a:pPr lvl="0">
              <a:spcAft>
                <a:spcPts val="0"/>
              </a:spcAft>
              <a:buClr>
                <a:srgbClr val="000000"/>
              </a:buClr>
              <a:buSzPts val="900"/>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Use hashtags - overused a lot of the time but apply some logic and they can work wonders. </a:t>
            </a:r>
          </a:p>
          <a:p>
            <a:pPr lvl="0">
              <a:spcAft>
                <a:spcPts val="0"/>
              </a:spcAft>
              <a:buClr>
                <a:srgbClr val="000000"/>
              </a:buClr>
              <a:buSzPts val="900"/>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Use short sentences that would be easy to read out loud.</a:t>
            </a:r>
          </a:p>
          <a:p>
            <a:pPr lvl="0">
              <a:spcAft>
                <a:spcPts val="0"/>
              </a:spcAft>
              <a:buClr>
                <a:srgbClr val="000000"/>
              </a:buClr>
              <a:buSzPts val="900"/>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Use questions and exclamation marks to make your copywriting sound more alive.</a:t>
            </a:r>
          </a:p>
          <a:p>
            <a:pPr lvl="0">
              <a:spcAft>
                <a:spcPts val="0"/>
              </a:spcAft>
              <a:buClr>
                <a:srgbClr val="000000"/>
              </a:buClr>
              <a:buSzPts val="900"/>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spcAft>
                <a:spcPts val="0"/>
              </a:spcAft>
              <a:buClr>
                <a:srgbClr val="000000"/>
              </a:buClr>
              <a:buSzPts val="900"/>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Use natural wording that’s not too complex</a:t>
            </a:r>
          </a:p>
        </p:txBody>
      </p:sp>
      <p:pic>
        <p:nvPicPr>
          <p:cNvPr id="5" name="Picture 4">
            <a:extLst>
              <a:ext uri="{FF2B5EF4-FFF2-40B4-BE49-F238E27FC236}">
                <a16:creationId xmlns:a16="http://schemas.microsoft.com/office/drawing/2014/main" id="{21593433-27C6-5242-8EB4-18F344AFD879}"/>
              </a:ext>
            </a:extLst>
          </p:cNvPr>
          <p:cNvPicPr>
            <a:picLocks noChangeAspect="1"/>
          </p:cNvPicPr>
          <p:nvPr/>
        </p:nvPicPr>
        <p:blipFill>
          <a:blip r:embed="rId2"/>
          <a:stretch>
            <a:fillRect/>
          </a:stretch>
        </p:blipFill>
        <p:spPr>
          <a:xfrm>
            <a:off x="8221662" y="332631"/>
            <a:ext cx="2794000" cy="2794000"/>
          </a:xfrm>
          <a:prstGeom prst="rect">
            <a:avLst/>
          </a:prstGeom>
        </p:spPr>
      </p:pic>
      <p:pic>
        <p:nvPicPr>
          <p:cNvPr id="7" name="Picture 6" descr="A picture containing indoor, food, table, board&#10;&#10;Description automatically generated">
            <a:extLst>
              <a:ext uri="{FF2B5EF4-FFF2-40B4-BE49-F238E27FC236}">
                <a16:creationId xmlns:a16="http://schemas.microsoft.com/office/drawing/2014/main" id="{2D6B0EA5-6292-DE44-A32C-5A0E85AFF2ED}"/>
              </a:ext>
            </a:extLst>
          </p:cNvPr>
          <p:cNvPicPr>
            <a:picLocks noChangeAspect="1"/>
          </p:cNvPicPr>
          <p:nvPr/>
        </p:nvPicPr>
        <p:blipFill>
          <a:blip r:embed="rId3"/>
          <a:stretch>
            <a:fillRect/>
          </a:stretch>
        </p:blipFill>
        <p:spPr>
          <a:xfrm>
            <a:off x="7795217" y="3555901"/>
            <a:ext cx="3867579" cy="2969468"/>
          </a:xfrm>
          <a:prstGeom prst="rect">
            <a:avLst/>
          </a:prstGeom>
        </p:spPr>
      </p:pic>
    </p:spTree>
    <p:extLst>
      <p:ext uri="{BB962C8B-B14F-4D97-AF65-F5344CB8AC3E}">
        <p14:creationId xmlns:p14="http://schemas.microsoft.com/office/powerpoint/2010/main" val="272609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85754D-1610-F647-AFD9-C6FB8D7960BF}"/>
              </a:ext>
            </a:extLst>
          </p:cNvPr>
          <p:cNvSpPr/>
          <p:nvPr/>
        </p:nvSpPr>
        <p:spPr>
          <a:xfrm>
            <a:off x="3048000" y="2690336"/>
            <a:ext cx="6096000" cy="2308324"/>
          </a:xfrm>
          <a:prstGeom prst="rect">
            <a:avLst/>
          </a:prstGeom>
        </p:spPr>
        <p:txBody>
          <a:bodyPr>
            <a:spAutoFit/>
          </a:bodyPr>
          <a:lstStyle/>
          <a:p>
            <a:pPr algn="ct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THANK YOU FOR LISTENING</a:t>
            </a:r>
          </a:p>
          <a:p>
            <a:pPr algn="ct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QUESTIONS TO </a:t>
            </a:r>
            <a:r>
              <a:rPr lang="en-US" dirty="0" err="1">
                <a:solidFill>
                  <a:schemeClr val="tx2"/>
                </a:solidFill>
                <a:latin typeface="Tahoma" panose="020B0604030504040204" pitchFamily="34" charset="0"/>
                <a:ea typeface="Tahoma" panose="020B0604030504040204" pitchFamily="34" charset="0"/>
                <a:cs typeface="Tahoma" panose="020B0604030504040204" pitchFamily="34" charset="0"/>
              </a:rPr>
              <a:t>claire@gocompass.co.uk</a:t>
            </a: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Or join our digital support Facebook group @</a:t>
            </a:r>
            <a:r>
              <a:rPr lang="en-US" dirty="0" err="1">
                <a:solidFill>
                  <a:schemeClr val="tx2"/>
                </a:solidFill>
                <a:latin typeface="Tahoma" panose="020B0604030504040204" pitchFamily="34" charset="0"/>
                <a:ea typeface="Tahoma" panose="020B0604030504040204" pitchFamily="34" charset="0"/>
                <a:cs typeface="Tahoma" panose="020B0604030504040204" pitchFamily="34" charset="0"/>
              </a:rPr>
              <a:t>yourdigitalmarketingcompass</a:t>
            </a: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1 JULY, 2020</a:t>
            </a:r>
          </a:p>
        </p:txBody>
      </p:sp>
      <p:pic>
        <p:nvPicPr>
          <p:cNvPr id="6" name="Picture 5" descr="A picture containing table&#10;&#10;Description automatically generated">
            <a:extLst>
              <a:ext uri="{FF2B5EF4-FFF2-40B4-BE49-F238E27FC236}">
                <a16:creationId xmlns:a16="http://schemas.microsoft.com/office/drawing/2014/main" id="{2E67180E-F5E1-FE4A-91D8-4D35270F5DC0}"/>
              </a:ext>
            </a:extLst>
          </p:cNvPr>
          <p:cNvPicPr>
            <a:picLocks noChangeAspect="1"/>
          </p:cNvPicPr>
          <p:nvPr/>
        </p:nvPicPr>
        <p:blipFill>
          <a:blip r:embed="rId2"/>
          <a:stretch>
            <a:fillRect/>
          </a:stretch>
        </p:blipFill>
        <p:spPr>
          <a:xfrm>
            <a:off x="4259439" y="516290"/>
            <a:ext cx="3673122" cy="1916411"/>
          </a:xfrm>
          <a:prstGeom prst="rect">
            <a:avLst/>
          </a:prstGeom>
        </p:spPr>
      </p:pic>
    </p:spTree>
    <p:extLst>
      <p:ext uri="{BB962C8B-B14F-4D97-AF65-F5344CB8AC3E}">
        <p14:creationId xmlns:p14="http://schemas.microsoft.com/office/powerpoint/2010/main" val="253158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53051-9E96-AA4D-9BB4-B2053CC1ACB4}"/>
              </a:ext>
            </a:extLst>
          </p:cNvPr>
          <p:cNvSpPr/>
          <p:nvPr/>
        </p:nvSpPr>
        <p:spPr>
          <a:xfrm>
            <a:off x="862013" y="900916"/>
            <a:ext cx="6096000" cy="4247317"/>
          </a:xfrm>
          <a:prstGeom prst="rect">
            <a:avLst/>
          </a:prstGeom>
        </p:spPr>
        <p:txBody>
          <a:bodyPr>
            <a:spAutoFit/>
          </a:bodyPr>
          <a:lstStyle/>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INTRODUCTION </a:t>
            </a:r>
          </a:p>
          <a:p>
            <a:pPr>
              <a:spcAft>
                <a:spcPts val="0"/>
              </a:spcAft>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Welcome to today’s Copywriting Crash Course. </a:t>
            </a: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Today we are going to cover:</a:t>
            </a: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514350" indent="-514350">
              <a:spcAft>
                <a:spcPts val="0"/>
              </a:spcAft>
              <a:buAutoNum type="arabicPeriod"/>
            </a:pPr>
            <a:r>
              <a:rPr lang="en-GB" b="1" dirty="0">
                <a:solidFill>
                  <a:schemeClr val="tx2"/>
                </a:solidFill>
                <a:latin typeface="Tahoma" panose="020B0604030504040204" pitchFamily="34" charset="0"/>
                <a:ea typeface="Tahoma" panose="020B0604030504040204" pitchFamily="34" charset="0"/>
                <a:cs typeface="Tahoma" panose="020B0604030504040204" pitchFamily="34" charset="0"/>
              </a:rPr>
              <a:t>The 3 c’s of effective copywriting</a:t>
            </a:r>
          </a:p>
          <a:p>
            <a:pPr>
              <a:spcAft>
                <a:spcPts val="0"/>
              </a:spcAft>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b="1" dirty="0">
                <a:solidFill>
                  <a:schemeClr val="tx2"/>
                </a:solidFill>
                <a:latin typeface="Tahoma" panose="020B0604030504040204" pitchFamily="34" charset="0"/>
                <a:ea typeface="Tahoma" panose="020B0604030504040204" pitchFamily="34" charset="0"/>
                <a:cs typeface="Tahoma" panose="020B0604030504040204" pitchFamily="34" charset="0"/>
              </a:rPr>
              <a:t>2. 3 main types of copywriting: </a:t>
            </a: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SALES – ad copy, email copy</a:t>
            </a: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SEO – blog articles, landing pages </a:t>
            </a: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SOCIAL –, social media posts</a:t>
            </a:r>
          </a:p>
          <a:p>
            <a:pPr>
              <a:spcAft>
                <a:spcPts val="0"/>
              </a:spcAft>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b="1" dirty="0">
                <a:solidFill>
                  <a:schemeClr val="tx2"/>
                </a:solidFill>
                <a:latin typeface="Tahoma" panose="020B0604030504040204" pitchFamily="34" charset="0"/>
                <a:ea typeface="Tahoma" panose="020B0604030504040204" pitchFamily="34" charset="0"/>
                <a:cs typeface="Tahoma" panose="020B0604030504040204" pitchFamily="34" charset="0"/>
              </a:rPr>
              <a:t>3. Tips and tricks on how to do each well</a:t>
            </a:r>
          </a:p>
        </p:txBody>
      </p:sp>
      <p:pic>
        <p:nvPicPr>
          <p:cNvPr id="6" name="Picture 5" descr="A cup of coffee&#10;&#10;Description automatically generated">
            <a:extLst>
              <a:ext uri="{FF2B5EF4-FFF2-40B4-BE49-F238E27FC236}">
                <a16:creationId xmlns:a16="http://schemas.microsoft.com/office/drawing/2014/main" id="{10D133E3-C114-904E-82E3-EA0A7F0905BD}"/>
              </a:ext>
            </a:extLst>
          </p:cNvPr>
          <p:cNvPicPr>
            <a:picLocks noChangeAspect="1"/>
          </p:cNvPicPr>
          <p:nvPr/>
        </p:nvPicPr>
        <p:blipFill>
          <a:blip r:embed="rId2"/>
          <a:stretch>
            <a:fillRect/>
          </a:stretch>
        </p:blipFill>
        <p:spPr>
          <a:xfrm>
            <a:off x="6958013" y="1600200"/>
            <a:ext cx="4710654" cy="3429000"/>
          </a:xfrm>
          <a:prstGeom prst="rect">
            <a:avLst/>
          </a:prstGeom>
        </p:spPr>
      </p:pic>
    </p:spTree>
    <p:extLst>
      <p:ext uri="{BB962C8B-B14F-4D97-AF65-F5344CB8AC3E}">
        <p14:creationId xmlns:p14="http://schemas.microsoft.com/office/powerpoint/2010/main" val="197423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27A0A-3598-9C48-800A-C4E595F634E9}"/>
              </a:ext>
            </a:extLst>
          </p:cNvPr>
          <p:cNvSpPr>
            <a:spLocks noGrp="1"/>
          </p:cNvSpPr>
          <p:nvPr>
            <p:ph idx="1"/>
          </p:nvPr>
        </p:nvSpPr>
        <p:spPr>
          <a:xfrm>
            <a:off x="838200" y="1253330"/>
            <a:ext cx="4828822" cy="4351338"/>
          </a:xfrm>
        </p:spPr>
        <p:txBody>
          <a:bodyPr>
            <a:normAutofit/>
          </a:bodyPr>
          <a:lstStyle/>
          <a:p>
            <a:pPr marL="0" indent="0">
              <a:spcBef>
                <a:spcPts val="1200"/>
              </a:spcBef>
              <a:spcAft>
                <a:spcPts val="1200"/>
              </a:spcAft>
              <a:buNone/>
            </a:pPr>
            <a:r>
              <a:rPr lang="en-GB" sz="1300" dirty="0">
                <a:solidFill>
                  <a:schemeClr val="tx2"/>
                </a:solidFill>
                <a:latin typeface="Tahoma" panose="020B0604030504040204" pitchFamily="34" charset="0"/>
                <a:ea typeface="Tahoma" panose="020B0604030504040204" pitchFamily="34" charset="0"/>
                <a:cs typeface="Tahoma" panose="020B0604030504040204" pitchFamily="34" charset="0"/>
              </a:rPr>
              <a:t>OVERVIEW</a:t>
            </a:r>
          </a:p>
          <a:p>
            <a:pPr>
              <a:spcBef>
                <a:spcPts val="1200"/>
              </a:spcBef>
              <a:spcAft>
                <a:spcPts val="1200"/>
              </a:spcAft>
            </a:pPr>
            <a:r>
              <a:rPr lang="en-GB" sz="1300" dirty="0">
                <a:solidFill>
                  <a:schemeClr val="tx2"/>
                </a:solidFill>
                <a:latin typeface="Tahoma" panose="020B0604030504040204" pitchFamily="34" charset="0"/>
                <a:ea typeface="Tahoma" panose="020B0604030504040204" pitchFamily="34" charset="0"/>
                <a:cs typeface="Tahoma" panose="020B0604030504040204" pitchFamily="34" charset="0"/>
              </a:rPr>
              <a:t>Good copy is an essential part of successful content marketing AND good copywriters are becoming increasingly in demand.</a:t>
            </a:r>
          </a:p>
          <a:p>
            <a:pPr>
              <a:spcBef>
                <a:spcPts val="1200"/>
              </a:spcBef>
              <a:spcAft>
                <a:spcPts val="1200"/>
              </a:spcAft>
            </a:pPr>
            <a:r>
              <a:rPr lang="en-GB" sz="1300" dirty="0">
                <a:solidFill>
                  <a:schemeClr val="tx2"/>
                </a:solidFill>
                <a:latin typeface="Tahoma" panose="020B0604030504040204" pitchFamily="34" charset="0"/>
                <a:ea typeface="Tahoma" panose="020B0604030504040204" pitchFamily="34" charset="0"/>
                <a:cs typeface="Tahoma" panose="020B0604030504040204" pitchFamily="34" charset="0"/>
              </a:rPr>
              <a:t>As our lives get busier, we are all in more a rush so marketers need to get the same information across in fewer words, more quickly without compromising on the value or quality. So whether you’re writing sales copy or a social post, your copy needs to be bang on point.</a:t>
            </a:r>
          </a:p>
          <a:p>
            <a:pPr>
              <a:spcBef>
                <a:spcPts val="1200"/>
              </a:spcBef>
              <a:spcAft>
                <a:spcPts val="1200"/>
              </a:spcAft>
            </a:pPr>
            <a:r>
              <a:rPr lang="en-GB" sz="1300" dirty="0">
                <a:solidFill>
                  <a:schemeClr val="tx2"/>
                </a:solidFill>
                <a:latin typeface="Tahoma" panose="020B0604030504040204" pitchFamily="34" charset="0"/>
                <a:ea typeface="Tahoma" panose="020B0604030504040204" pitchFamily="34" charset="0"/>
                <a:cs typeface="Tahoma" panose="020B0604030504040204" pitchFamily="34" charset="0"/>
              </a:rPr>
              <a:t>Then the most simple and straightforward guidelines we can give you for the body copy:</a:t>
            </a:r>
          </a:p>
          <a:p>
            <a:pPr marL="342900" lvl="0" indent="-342900">
              <a:spcAft>
                <a:spcPts val="0"/>
              </a:spcAft>
              <a:buSzPts val="1000"/>
              <a:buFont typeface="Symbol" pitchFamily="2" charset="2"/>
              <a:buChar char=""/>
              <a:tabLst>
                <a:tab pos="457200" algn="l"/>
              </a:tabLst>
            </a:pPr>
            <a:r>
              <a:rPr lang="en-GB" sz="1300" dirty="0">
                <a:solidFill>
                  <a:schemeClr val="tx2"/>
                </a:solidFill>
                <a:latin typeface="Tahoma" panose="020B0604030504040204" pitchFamily="34" charset="0"/>
                <a:ea typeface="Tahoma" panose="020B0604030504040204" pitchFamily="34" charset="0"/>
                <a:cs typeface="Tahoma" panose="020B0604030504040204" pitchFamily="34" charset="0"/>
              </a:rPr>
              <a:t>Who? Which audience/segment are you talking to?</a:t>
            </a:r>
          </a:p>
          <a:p>
            <a:pPr marL="342900" lvl="0" indent="-342900">
              <a:spcAft>
                <a:spcPts val="0"/>
              </a:spcAft>
              <a:buSzPts val="1000"/>
              <a:buFont typeface="Symbol" pitchFamily="2" charset="2"/>
              <a:buChar char=""/>
              <a:tabLst>
                <a:tab pos="457200" algn="l"/>
              </a:tabLst>
            </a:pPr>
            <a:r>
              <a:rPr lang="en-GB" sz="1300" dirty="0">
                <a:solidFill>
                  <a:schemeClr val="tx2"/>
                </a:solidFill>
                <a:latin typeface="Tahoma" panose="020B0604030504040204" pitchFamily="34" charset="0"/>
                <a:ea typeface="Tahoma" panose="020B0604030504040204" pitchFamily="34" charset="0"/>
                <a:cs typeface="Tahoma" panose="020B0604030504040204" pitchFamily="34" charset="0"/>
              </a:rPr>
              <a:t>What? What are you telling them?</a:t>
            </a:r>
          </a:p>
          <a:p>
            <a:pPr marL="342900" lvl="0" indent="-342900">
              <a:spcAft>
                <a:spcPts val="0"/>
              </a:spcAft>
              <a:buSzPts val="1000"/>
              <a:buFont typeface="Symbol" pitchFamily="2" charset="2"/>
              <a:buChar char=""/>
              <a:tabLst>
                <a:tab pos="457200" algn="l"/>
              </a:tabLst>
            </a:pPr>
            <a:r>
              <a:rPr lang="en-GB" sz="1300" dirty="0">
                <a:solidFill>
                  <a:schemeClr val="tx2"/>
                </a:solidFill>
                <a:latin typeface="Tahoma" panose="020B0604030504040204" pitchFamily="34" charset="0"/>
                <a:ea typeface="Tahoma" panose="020B0604030504040204" pitchFamily="34" charset="0"/>
                <a:cs typeface="Tahoma" panose="020B0604030504040204" pitchFamily="34" charset="0"/>
              </a:rPr>
              <a:t>Why? Why are you taking the time to tell them </a:t>
            </a:r>
            <a:r>
              <a:rPr lang="en-GB" sz="1300" dirty="0">
                <a:solidFill>
                  <a:schemeClr val="bg1"/>
                </a:solidFill>
                <a:latin typeface="Tahoma" panose="020B0604030504040204" pitchFamily="34" charset="0"/>
                <a:ea typeface="Tahoma" panose="020B0604030504040204" pitchFamily="34" charset="0"/>
                <a:cs typeface="Tahoma" panose="020B0604030504040204" pitchFamily="34" charset="0"/>
              </a:rPr>
              <a:t>this - what does it solve for them?</a:t>
            </a:r>
          </a:p>
          <a:p>
            <a:pPr marL="0" indent="0">
              <a:buNone/>
            </a:pPr>
            <a:endParaRPr lang="en-US" dirty="0"/>
          </a:p>
        </p:txBody>
      </p:sp>
      <p:pic>
        <p:nvPicPr>
          <p:cNvPr id="5" name="Picture 4" descr="A picture containing bed, person, indoor, computer&#10;&#10;Description automatically generated">
            <a:extLst>
              <a:ext uri="{FF2B5EF4-FFF2-40B4-BE49-F238E27FC236}">
                <a16:creationId xmlns:a16="http://schemas.microsoft.com/office/drawing/2014/main" id="{60176475-B10D-0B4B-83E5-0D5B7012C7D8}"/>
              </a:ext>
            </a:extLst>
          </p:cNvPr>
          <p:cNvPicPr>
            <a:picLocks noChangeAspect="1"/>
          </p:cNvPicPr>
          <p:nvPr/>
        </p:nvPicPr>
        <p:blipFill>
          <a:blip r:embed="rId2"/>
          <a:stretch>
            <a:fillRect/>
          </a:stretch>
        </p:blipFill>
        <p:spPr>
          <a:xfrm>
            <a:off x="7210425" y="1714500"/>
            <a:ext cx="4571999" cy="3428999"/>
          </a:xfrm>
          <a:prstGeom prst="rect">
            <a:avLst/>
          </a:prstGeom>
        </p:spPr>
      </p:pic>
    </p:spTree>
    <p:extLst>
      <p:ext uri="{BB962C8B-B14F-4D97-AF65-F5344CB8AC3E}">
        <p14:creationId xmlns:p14="http://schemas.microsoft.com/office/powerpoint/2010/main" val="215515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6812F-14AE-4348-B9B8-FA40DD3F953A}"/>
              </a:ext>
            </a:extLst>
          </p:cNvPr>
          <p:cNvSpPr/>
          <p:nvPr/>
        </p:nvSpPr>
        <p:spPr>
          <a:xfrm>
            <a:off x="1104900" y="919579"/>
            <a:ext cx="6096000" cy="4247317"/>
          </a:xfrm>
          <a:prstGeom prst="rect">
            <a:avLst/>
          </a:prstGeom>
        </p:spPr>
        <p:txBody>
          <a:bodyPr>
            <a:spAutoFit/>
          </a:bodyPr>
          <a:lstStyle/>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3 C’S OF COPY WRITING</a:t>
            </a:r>
          </a:p>
          <a:p>
            <a:pPr>
              <a:spcAft>
                <a:spcPts val="0"/>
              </a:spcAft>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Clear - What you write must be clear. Small words, short sentences, and short paragraphs. Breaking up long text into sensibly organized sections, each with their own headings, also helps.</a:t>
            </a:r>
            <a:br>
              <a:rPr lang="en-GB"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Concise - no rambling, no repetition. Don’t use three words when one will do.</a:t>
            </a:r>
          </a:p>
          <a:p>
            <a:pPr>
              <a:spcAft>
                <a:spcPts val="0"/>
              </a:spcAft>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Compelling - interesting, engaging, and informative. If copy is about things that interest the writer and not the reader, the reader won’t be interested. The reader is interested in the reader -- his problems, needs, fears, concerns, worries, challenges, and desires.</a:t>
            </a:r>
            <a:endParaRPr lang="en-US" dirty="0">
              <a:solidFill>
                <a:schemeClr val="tx2"/>
              </a:solidFill>
            </a:endParaRPr>
          </a:p>
        </p:txBody>
      </p:sp>
      <p:pic>
        <p:nvPicPr>
          <p:cNvPr id="5" name="Picture 4">
            <a:extLst>
              <a:ext uri="{FF2B5EF4-FFF2-40B4-BE49-F238E27FC236}">
                <a16:creationId xmlns:a16="http://schemas.microsoft.com/office/drawing/2014/main" id="{CFF4C0E2-724B-B640-ABDB-02D611C869AB}"/>
              </a:ext>
            </a:extLst>
          </p:cNvPr>
          <p:cNvPicPr>
            <a:picLocks noChangeAspect="1"/>
          </p:cNvPicPr>
          <p:nvPr/>
        </p:nvPicPr>
        <p:blipFill>
          <a:blip r:embed="rId2"/>
          <a:stretch>
            <a:fillRect/>
          </a:stretch>
        </p:blipFill>
        <p:spPr>
          <a:xfrm>
            <a:off x="7956550" y="1477962"/>
            <a:ext cx="3130550" cy="3130550"/>
          </a:xfrm>
          <a:prstGeom prst="rect">
            <a:avLst/>
          </a:prstGeom>
        </p:spPr>
      </p:pic>
    </p:spTree>
    <p:extLst>
      <p:ext uri="{BB962C8B-B14F-4D97-AF65-F5344CB8AC3E}">
        <p14:creationId xmlns:p14="http://schemas.microsoft.com/office/powerpoint/2010/main" val="56743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5C330-6975-D748-89E2-4DF0C2078551}"/>
              </a:ext>
            </a:extLst>
          </p:cNvPr>
          <p:cNvSpPr/>
          <p:nvPr/>
        </p:nvSpPr>
        <p:spPr>
          <a:xfrm>
            <a:off x="623359" y="689503"/>
            <a:ext cx="7007930" cy="3970318"/>
          </a:xfrm>
          <a:prstGeom prst="rect">
            <a:avLst/>
          </a:prstGeom>
        </p:spPr>
        <p:txBody>
          <a:bodyPr wrap="square">
            <a:spAutoFit/>
          </a:bodyPr>
          <a:lstStyle/>
          <a:p>
            <a:r>
              <a:rPr lang="en-US" sz="1400"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SALES</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6 steps for sales copy writing</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342900" lvl="0" indent="-342900">
              <a:spcAft>
                <a:spcPts val="0"/>
              </a:spcAft>
              <a:buSzPts val="1000"/>
              <a:buFont typeface="Symbol" pitchFamily="2" charset="2"/>
              <a:buChar char=""/>
              <a:tabLst>
                <a:tab pos="457200" algn="l"/>
              </a:tabLs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Step 1: Map out personas  (download – copywriting worksheet)</a:t>
            </a:r>
          </a:p>
          <a:p>
            <a:pPr marL="342900" lvl="0" indent="-342900">
              <a:spcAft>
                <a:spcPts val="0"/>
              </a:spcAft>
              <a:buSzPts val="1000"/>
              <a:buFont typeface="Symbol" pitchFamily="2" charset="2"/>
              <a:buChar char=""/>
              <a:tabLst>
                <a:tab pos="457200" algn="l"/>
              </a:tabLs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Step 2: Identify product, features &amp; proof points</a:t>
            </a:r>
          </a:p>
          <a:p>
            <a:pPr marL="342900" lvl="0" indent="-342900">
              <a:spcAft>
                <a:spcPts val="0"/>
              </a:spcAft>
              <a:buSzPts val="1000"/>
              <a:buFont typeface="Symbol" pitchFamily="2" charset="2"/>
              <a:buChar char=""/>
              <a:tabLst>
                <a:tab pos="457200" algn="l"/>
              </a:tabLs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Step 3: Map out the indirect competition </a:t>
            </a:r>
          </a:p>
          <a:p>
            <a:pPr marL="342900" lvl="0" indent="-342900">
              <a:spcAft>
                <a:spcPts val="0"/>
              </a:spcAft>
              <a:buSzPts val="1000"/>
              <a:buFont typeface="Symbol" pitchFamily="2" charset="2"/>
              <a:buChar char=""/>
              <a:tabLst>
                <a:tab pos="457200" algn="l"/>
              </a:tabLs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Step 4: Map out what product achieves/results  </a:t>
            </a:r>
          </a:p>
          <a:p>
            <a:pPr marL="342900" lvl="0" indent="-342900">
              <a:spcAft>
                <a:spcPts val="0"/>
              </a:spcAft>
              <a:buSzPts val="1000"/>
              <a:buFont typeface="Symbol" pitchFamily="2" charset="2"/>
              <a:buChar char=""/>
              <a:tabLst>
                <a:tab pos="457200" algn="l"/>
              </a:tabLs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Step 5: Map out the core problem </a:t>
            </a:r>
          </a:p>
          <a:p>
            <a:pPr marL="342900" lvl="0" indent="-342900">
              <a:spcAft>
                <a:spcPts val="0"/>
              </a:spcAft>
              <a:buSzPts val="1000"/>
              <a:buFont typeface="Symbol" pitchFamily="2" charset="2"/>
              <a:buChar char=""/>
              <a:tabLst>
                <a:tab pos="457200" algn="l"/>
              </a:tabLs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Step 6: Map out hooks </a:t>
            </a:r>
          </a:p>
          <a:p>
            <a:pPr>
              <a:spcAft>
                <a:spcPts val="0"/>
              </a:spcAft>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Define the topic of your product and do a quick search on Amazon. It will spit out a whole range of books that match your topic. Have a look at the descriptions of the books, because, believe it or not, this is also good copywriting. These descriptions focus a lot on the problems, wants and desires of their audience. </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...And this can help you with your direct response.</a:t>
            </a:r>
            <a:endParaRPr lang="en-US" sz="1400" dirty="0">
              <a:solidFill>
                <a:schemeClr val="tx2"/>
              </a:solidFill>
            </a:endParaRPr>
          </a:p>
        </p:txBody>
      </p:sp>
      <p:pic>
        <p:nvPicPr>
          <p:cNvPr id="5" name="Picture 4">
            <a:extLst>
              <a:ext uri="{FF2B5EF4-FFF2-40B4-BE49-F238E27FC236}">
                <a16:creationId xmlns:a16="http://schemas.microsoft.com/office/drawing/2014/main" id="{DDC441C2-A3D6-FD4A-9B91-C508FFA5742C}"/>
              </a:ext>
            </a:extLst>
          </p:cNvPr>
          <p:cNvPicPr>
            <a:picLocks noChangeAspect="1"/>
          </p:cNvPicPr>
          <p:nvPr/>
        </p:nvPicPr>
        <p:blipFill>
          <a:blip r:embed="rId2"/>
          <a:stretch>
            <a:fillRect/>
          </a:stretch>
        </p:blipFill>
        <p:spPr>
          <a:xfrm>
            <a:off x="7888978" y="845255"/>
            <a:ext cx="3885331" cy="2583745"/>
          </a:xfrm>
          <a:prstGeom prst="rect">
            <a:avLst/>
          </a:prstGeom>
        </p:spPr>
      </p:pic>
    </p:spTree>
    <p:extLst>
      <p:ext uri="{BB962C8B-B14F-4D97-AF65-F5344CB8AC3E}">
        <p14:creationId xmlns:p14="http://schemas.microsoft.com/office/powerpoint/2010/main" val="64255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F2A586-3D9C-4840-8F65-105CCD33F2BF}"/>
              </a:ext>
            </a:extLst>
          </p:cNvPr>
          <p:cNvSpPr>
            <a:spLocks noGrp="1"/>
          </p:cNvSpPr>
          <p:nvPr>
            <p:ph idx="1"/>
          </p:nvPr>
        </p:nvSpPr>
        <p:spPr/>
        <p:txBody>
          <a:bodyPr>
            <a:normAutofit/>
          </a:bodyPr>
          <a:lstStyle/>
          <a:p>
            <a:endParaRPr lang="en-US" dirty="0"/>
          </a:p>
        </p:txBody>
      </p:sp>
      <p:graphicFrame>
        <p:nvGraphicFramePr>
          <p:cNvPr id="5" name="Google Shape;54;p13">
            <a:extLst>
              <a:ext uri="{FF2B5EF4-FFF2-40B4-BE49-F238E27FC236}">
                <a16:creationId xmlns:a16="http://schemas.microsoft.com/office/drawing/2014/main" id="{D0279605-2A89-1047-9DD3-4547ACFBFEA6}"/>
              </a:ext>
            </a:extLst>
          </p:cNvPr>
          <p:cNvGraphicFramePr/>
          <p:nvPr>
            <p:extLst>
              <p:ext uri="{D42A27DB-BD31-4B8C-83A1-F6EECF244321}">
                <p14:modId xmlns:p14="http://schemas.microsoft.com/office/powerpoint/2010/main" val="2589617646"/>
              </p:ext>
            </p:extLst>
          </p:nvPr>
        </p:nvGraphicFramePr>
        <p:xfrm>
          <a:off x="0" y="0"/>
          <a:ext cx="12192000" cy="6857999"/>
        </p:xfrm>
        <a:graphic>
          <a:graphicData uri="http://schemas.openxmlformats.org/drawingml/2006/table">
            <a:tbl>
              <a:tblPr>
                <a:noFill/>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663581">
                <a:tc gridSpan="3">
                  <a:txBody>
                    <a:bodyPr/>
                    <a:lstStyle/>
                    <a:p>
                      <a:pPr marL="0" lvl="0" indent="0" algn="l" rtl="0">
                        <a:spcBef>
                          <a:spcPts val="0"/>
                        </a:spcBef>
                        <a:spcAft>
                          <a:spcPts val="0"/>
                        </a:spcAft>
                        <a:buNone/>
                      </a:pPr>
                      <a:r>
                        <a:rPr lang="en" sz="1200" b="1" dirty="0">
                          <a:ln>
                            <a:noFill/>
                          </a:ln>
                          <a:solidFill>
                            <a:sysClr val="windowText" lastClr="000000"/>
                          </a:solidFill>
                          <a:latin typeface="Montserrat"/>
                          <a:ea typeface="Montserrat"/>
                          <a:cs typeface="Montserrat"/>
                          <a:sym typeface="Montserrat"/>
                        </a:rPr>
                        <a:t>COMPASS MARKETING – PERSONA MAPPING TEMPLATE</a:t>
                      </a:r>
                      <a:endParaRPr sz="1200" b="1"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1235">
                <a:tc>
                  <a:txBody>
                    <a:bodyPr/>
                    <a:lstStyle/>
                    <a:p>
                      <a:pPr marL="0" lvl="0" indent="0" algn="l" rtl="0">
                        <a:spcBef>
                          <a:spcPts val="0"/>
                        </a:spcBef>
                        <a:spcAft>
                          <a:spcPts val="0"/>
                        </a:spcAft>
                        <a:buNone/>
                      </a:pPr>
                      <a:endParaRPr sz="1200" b="1"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lvl="0" indent="0" algn="l" rtl="0">
                        <a:spcBef>
                          <a:spcPts val="0"/>
                        </a:spcBef>
                        <a:spcAft>
                          <a:spcPts val="0"/>
                        </a:spcAft>
                        <a:buNone/>
                      </a:pPr>
                      <a:r>
                        <a:rPr lang="en" sz="1200" b="1" baseline="0" dirty="0">
                          <a:ln>
                            <a:noFill/>
                          </a:ln>
                          <a:solidFill>
                            <a:sysClr val="windowText" lastClr="000000"/>
                          </a:solidFill>
                          <a:latin typeface="Montserrat"/>
                          <a:ea typeface="Montserrat"/>
                          <a:cs typeface="Montserrat"/>
                          <a:sym typeface="Montserrat"/>
                        </a:rPr>
                        <a:t>Persona 1 - MIKE</a:t>
                      </a:r>
                      <a:endParaRPr sz="1200" b="1" baseline="0"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lvl="0" indent="0" algn="l" rtl="0">
                        <a:spcBef>
                          <a:spcPts val="0"/>
                        </a:spcBef>
                        <a:spcAft>
                          <a:spcPts val="0"/>
                        </a:spcAft>
                        <a:buNone/>
                      </a:pPr>
                      <a:r>
                        <a:rPr lang="en" sz="1200" b="1" baseline="0" dirty="0">
                          <a:ln>
                            <a:noFill/>
                          </a:ln>
                          <a:solidFill>
                            <a:sysClr val="windowText" lastClr="000000"/>
                          </a:solidFill>
                          <a:latin typeface="Montserrat"/>
                          <a:ea typeface="Montserrat"/>
                          <a:cs typeface="Montserrat"/>
                          <a:sym typeface="Montserrat"/>
                        </a:rPr>
                        <a:t>Persona 2 - SARA</a:t>
                      </a:r>
                      <a:endParaRPr sz="1200" baseline="0"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1543458">
                <a:tc>
                  <a:txBody>
                    <a:bodyPr/>
                    <a:lstStyle/>
                    <a:p>
                      <a:pPr marL="0" lvl="0" indent="0" algn="l" rtl="0">
                        <a:spcBef>
                          <a:spcPts val="0"/>
                        </a:spcBef>
                        <a:spcAft>
                          <a:spcPts val="0"/>
                        </a:spcAft>
                        <a:buNone/>
                      </a:pPr>
                      <a:r>
                        <a:rPr lang="en" sz="1200" b="1">
                          <a:ln>
                            <a:noFill/>
                          </a:ln>
                          <a:solidFill>
                            <a:sysClr val="windowText" lastClr="000000"/>
                          </a:solidFill>
                          <a:latin typeface="Montserrat"/>
                          <a:ea typeface="Montserrat"/>
                          <a:cs typeface="Montserrat"/>
                          <a:sym typeface="Montserrat"/>
                        </a:rPr>
                        <a:t>PROBLEM</a:t>
                      </a:r>
                      <a:endParaRPr sz="1200" b="1">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l" rtl="0">
                        <a:spcBef>
                          <a:spcPts val="0"/>
                        </a:spcBef>
                        <a:spcAft>
                          <a:spcPts val="0"/>
                        </a:spcAft>
                        <a:buNone/>
                      </a:pPr>
                      <a:endParaRPr sz="1200" dirty="0">
                        <a:ln>
                          <a:noFill/>
                        </a:ln>
                        <a:solidFill>
                          <a:sysClr val="windowText" lastClr="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dirty="0">
                          <a:ln>
                            <a:noFill/>
                          </a:ln>
                          <a:solidFill>
                            <a:sysClr val="windowText" lastClr="000000"/>
                          </a:solidFill>
                        </a:rPr>
                        <a:t>Mike has become disillusioned with his large chain gym which is too busy and the classes are uninspiring and tired.  He needs to be pushed and he is fed up fighting for gym equipment and parking spaces at peak times.</a:t>
                      </a:r>
                      <a:endParaRPr sz="1100" dirty="0">
                        <a:ln>
                          <a:noFill/>
                        </a:ln>
                        <a:solidFill>
                          <a:sysClr val="windowText" lastClr="000000"/>
                        </a:solidFill>
                      </a:endParaRPr>
                    </a:p>
                    <a:p>
                      <a:pPr marL="0" lvl="0" indent="0" algn="l" rtl="0">
                        <a:spcBef>
                          <a:spcPts val="0"/>
                        </a:spcBef>
                        <a:spcAft>
                          <a:spcPts val="0"/>
                        </a:spcAft>
                        <a:buNone/>
                      </a:pPr>
                      <a:endParaRPr sz="1200"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l" rtl="0">
                        <a:lnSpc>
                          <a:spcPct val="115000"/>
                        </a:lnSpc>
                        <a:spcBef>
                          <a:spcPts val="0"/>
                        </a:spcBef>
                        <a:spcAft>
                          <a:spcPts val="0"/>
                        </a:spcAft>
                        <a:buClr>
                          <a:schemeClr val="dk1"/>
                        </a:buClr>
                        <a:buSzPts val="1100"/>
                        <a:buFont typeface="Arial"/>
                        <a:buNone/>
                      </a:pPr>
                      <a:endParaRPr sz="1100" dirty="0">
                        <a:ln>
                          <a:noFill/>
                        </a:ln>
                        <a:solidFill>
                          <a:sysClr val="windowText" lastClr="000000"/>
                        </a:solidFill>
                      </a:endParaRPr>
                    </a:p>
                    <a:p>
                      <a:pPr marL="0" lvl="0" indent="0" algn="l" rtl="0">
                        <a:lnSpc>
                          <a:spcPct val="115000"/>
                        </a:lnSpc>
                        <a:spcBef>
                          <a:spcPts val="0"/>
                        </a:spcBef>
                        <a:spcAft>
                          <a:spcPts val="0"/>
                        </a:spcAft>
                        <a:buClr>
                          <a:schemeClr val="dk1"/>
                        </a:buClr>
                        <a:buSzPts val="1100"/>
                        <a:buFont typeface="Arial"/>
                        <a:buNone/>
                      </a:pPr>
                      <a:r>
                        <a:rPr lang="en" sz="1100" dirty="0">
                          <a:ln>
                            <a:noFill/>
                          </a:ln>
                          <a:solidFill>
                            <a:sysClr val="windowText" lastClr="000000"/>
                          </a:solidFill>
                        </a:rPr>
                        <a:t>Sara  wants to lose weight. She knows that diet and exercise go hand in hand and she has joined a weight loss </a:t>
                      </a:r>
                      <a:r>
                        <a:rPr lang="en" sz="1100" dirty="0" err="1">
                          <a:ln>
                            <a:noFill/>
                          </a:ln>
                          <a:solidFill>
                            <a:sysClr val="windowText" lastClr="000000"/>
                          </a:solidFill>
                        </a:rPr>
                        <a:t>programme</a:t>
                      </a:r>
                      <a:r>
                        <a:rPr lang="en" sz="1100" dirty="0">
                          <a:ln>
                            <a:noFill/>
                          </a:ln>
                          <a:solidFill>
                            <a:sysClr val="windowText" lastClr="000000"/>
                          </a:solidFill>
                        </a:rPr>
                        <a:t>. She doesn’t want to run and she finds yoga boring.</a:t>
                      </a:r>
                      <a:endParaRPr sz="1100" dirty="0">
                        <a:ln>
                          <a:noFill/>
                        </a:ln>
                        <a:solidFill>
                          <a:sysClr val="windowText" lastClr="000000"/>
                        </a:solidFill>
                      </a:endParaRPr>
                    </a:p>
                    <a:p>
                      <a:pPr marL="0" lvl="0" indent="0" algn="l" rtl="0">
                        <a:spcBef>
                          <a:spcPts val="0"/>
                        </a:spcBef>
                        <a:spcAft>
                          <a:spcPts val="0"/>
                        </a:spcAft>
                        <a:buClr>
                          <a:srgbClr val="000000"/>
                        </a:buClr>
                        <a:buSzPts val="1100"/>
                        <a:buFont typeface="Arial"/>
                        <a:buNone/>
                      </a:pPr>
                      <a:endParaRPr sz="1200"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469165">
                <a:tc>
                  <a:txBody>
                    <a:bodyPr/>
                    <a:lstStyle/>
                    <a:p>
                      <a:pPr marL="0" lvl="0" indent="0" algn="l" rtl="0">
                        <a:spcBef>
                          <a:spcPts val="0"/>
                        </a:spcBef>
                        <a:spcAft>
                          <a:spcPts val="0"/>
                        </a:spcAft>
                        <a:buNone/>
                      </a:pPr>
                      <a:r>
                        <a:rPr lang="en" sz="1200" b="1">
                          <a:ln>
                            <a:noFill/>
                          </a:ln>
                          <a:solidFill>
                            <a:sysClr val="windowText" lastClr="000000"/>
                          </a:solidFill>
                          <a:latin typeface="Montserrat"/>
                          <a:ea typeface="Montserrat"/>
                          <a:cs typeface="Montserrat"/>
                          <a:sym typeface="Montserrat"/>
                        </a:rPr>
                        <a:t>SOLUTION</a:t>
                      </a:r>
                      <a:endParaRPr sz="1200" b="1">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l" rtl="0">
                        <a:spcBef>
                          <a:spcPts val="0"/>
                        </a:spcBef>
                        <a:spcAft>
                          <a:spcPts val="0"/>
                        </a:spcAft>
                        <a:buClr>
                          <a:srgbClr val="000000"/>
                        </a:buClr>
                        <a:buSzPts val="1100"/>
                        <a:buFont typeface="Arial"/>
                        <a:buNone/>
                      </a:pPr>
                      <a:endParaRPr sz="1200" dirty="0">
                        <a:ln>
                          <a:noFill/>
                        </a:ln>
                        <a:solidFill>
                          <a:sysClr val="windowText" lastClr="000000"/>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200" dirty="0">
                        <a:ln>
                          <a:noFill/>
                        </a:ln>
                        <a:solidFill>
                          <a:sysClr val="windowText" lastClr="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dirty="0">
                          <a:ln>
                            <a:noFill/>
                          </a:ln>
                          <a:solidFill>
                            <a:sysClr val="windowText" lastClr="000000"/>
                          </a:solidFill>
                        </a:rPr>
                        <a:t>Find a new gym</a:t>
                      </a:r>
                      <a:endParaRPr sz="1100" dirty="0">
                        <a:ln>
                          <a:noFill/>
                        </a:ln>
                        <a:solidFill>
                          <a:sysClr val="windowText" lastClr="000000"/>
                        </a:solidFill>
                      </a:endParaRPr>
                    </a:p>
                    <a:p>
                      <a:pPr marL="0" lvl="0" indent="0" algn="l" rtl="0">
                        <a:spcBef>
                          <a:spcPts val="0"/>
                        </a:spcBef>
                        <a:spcAft>
                          <a:spcPts val="0"/>
                        </a:spcAft>
                        <a:buClr>
                          <a:srgbClr val="000000"/>
                        </a:buClr>
                        <a:buSzPts val="1100"/>
                        <a:buFont typeface="Arial"/>
                        <a:buNone/>
                      </a:pPr>
                      <a:endParaRPr sz="1200"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l" rtl="0">
                        <a:lnSpc>
                          <a:spcPct val="115000"/>
                        </a:lnSpc>
                        <a:spcBef>
                          <a:spcPts val="0"/>
                        </a:spcBef>
                        <a:spcAft>
                          <a:spcPts val="0"/>
                        </a:spcAft>
                        <a:buClr>
                          <a:schemeClr val="dk1"/>
                        </a:buClr>
                        <a:buSzPts val="1100"/>
                        <a:buFont typeface="Arial"/>
                        <a:buNone/>
                      </a:pPr>
                      <a:endParaRPr sz="1100" dirty="0">
                        <a:ln>
                          <a:noFill/>
                        </a:ln>
                        <a:solidFill>
                          <a:sysClr val="windowText" lastClr="000000"/>
                        </a:solidFill>
                      </a:endParaRPr>
                    </a:p>
                    <a:p>
                      <a:pPr marL="0" lvl="0" indent="0" algn="l" rtl="0">
                        <a:spcBef>
                          <a:spcPts val="0"/>
                        </a:spcBef>
                        <a:spcAft>
                          <a:spcPts val="0"/>
                        </a:spcAft>
                        <a:buClr>
                          <a:srgbClr val="000000"/>
                        </a:buClr>
                        <a:buSzPts val="1100"/>
                        <a:buFont typeface="Arial"/>
                        <a:buNone/>
                      </a:pPr>
                      <a:endParaRPr sz="1200" dirty="0">
                        <a:ln>
                          <a:noFill/>
                        </a:ln>
                        <a:solidFill>
                          <a:sysClr val="windowText" lastClr="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dirty="0">
                          <a:ln>
                            <a:noFill/>
                          </a:ln>
                          <a:solidFill>
                            <a:sysClr val="windowText" lastClr="000000"/>
                          </a:solidFill>
                        </a:rPr>
                        <a:t>Join a small local gym </a:t>
                      </a:r>
                      <a:endParaRPr sz="1100" dirty="0">
                        <a:ln>
                          <a:noFill/>
                        </a:ln>
                        <a:solidFill>
                          <a:sysClr val="windowText" lastClr="000000"/>
                        </a:solidFill>
                      </a:endParaRPr>
                    </a:p>
                    <a:p>
                      <a:pPr marL="0" lvl="0" indent="0" algn="l" rtl="0">
                        <a:spcBef>
                          <a:spcPts val="0"/>
                        </a:spcBef>
                        <a:spcAft>
                          <a:spcPts val="0"/>
                        </a:spcAft>
                        <a:buClr>
                          <a:srgbClr val="000000"/>
                        </a:buClr>
                        <a:buSzPts val="1100"/>
                        <a:buFont typeface="Arial"/>
                        <a:buNone/>
                      </a:pPr>
                      <a:endParaRPr sz="1200"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410560">
                <a:tc>
                  <a:txBody>
                    <a:bodyPr/>
                    <a:lstStyle/>
                    <a:p>
                      <a:pPr marL="0" lvl="0" indent="0" algn="l" rtl="0">
                        <a:spcBef>
                          <a:spcPts val="0"/>
                        </a:spcBef>
                        <a:spcAft>
                          <a:spcPts val="0"/>
                        </a:spcAft>
                        <a:buNone/>
                      </a:pPr>
                      <a:r>
                        <a:rPr lang="en" sz="1200" b="1">
                          <a:ln>
                            <a:noFill/>
                          </a:ln>
                          <a:solidFill>
                            <a:sysClr val="windowText" lastClr="000000"/>
                          </a:solidFill>
                          <a:latin typeface="Montserrat"/>
                          <a:ea typeface="Montserrat"/>
                          <a:cs typeface="Montserrat"/>
                          <a:sym typeface="Montserrat"/>
                        </a:rPr>
                        <a:t>BENEFITS</a:t>
                      </a:r>
                      <a:endParaRPr sz="1200" b="1">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l" rtl="0">
                        <a:spcBef>
                          <a:spcPts val="0"/>
                        </a:spcBef>
                        <a:spcAft>
                          <a:spcPts val="0"/>
                        </a:spcAft>
                        <a:buNone/>
                      </a:pPr>
                      <a:endParaRPr sz="1200">
                        <a:ln>
                          <a:noFill/>
                        </a:ln>
                        <a:solidFill>
                          <a:sysClr val="windowText" lastClr="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1100">
                          <a:ln>
                            <a:noFill/>
                          </a:ln>
                          <a:solidFill>
                            <a:sysClr val="windowText" lastClr="000000"/>
                          </a:solidFill>
                        </a:rPr>
                        <a:t>Quieter &amp; Non-intimidating boutique gym</a:t>
                      </a:r>
                      <a:endParaRPr sz="1100">
                        <a:ln>
                          <a:noFill/>
                        </a:ln>
                        <a:solidFill>
                          <a:sysClr val="windowText" lastClr="000000"/>
                        </a:solidFill>
                      </a:endParaRPr>
                    </a:p>
                    <a:p>
                      <a:pPr marL="0" lvl="0" indent="0" algn="l" rtl="0">
                        <a:lnSpc>
                          <a:spcPct val="115000"/>
                        </a:lnSpc>
                        <a:spcBef>
                          <a:spcPts val="0"/>
                        </a:spcBef>
                        <a:spcAft>
                          <a:spcPts val="0"/>
                        </a:spcAft>
                        <a:buClr>
                          <a:schemeClr val="dk1"/>
                        </a:buClr>
                        <a:buSzPts val="1100"/>
                        <a:buFont typeface="Arial"/>
                        <a:buNone/>
                      </a:pPr>
                      <a:r>
                        <a:rPr lang="en" sz="1100">
                          <a:ln>
                            <a:noFill/>
                          </a:ln>
                          <a:solidFill>
                            <a:sysClr val="windowText" lastClr="000000"/>
                          </a:solidFill>
                        </a:rPr>
                        <a:t>HIIT experts </a:t>
                      </a:r>
                      <a:endParaRPr sz="1100">
                        <a:ln>
                          <a:noFill/>
                        </a:ln>
                        <a:solidFill>
                          <a:sysClr val="windowText" lastClr="000000"/>
                        </a:solidFill>
                      </a:endParaRPr>
                    </a:p>
                    <a:p>
                      <a:pPr marL="0" lvl="0" indent="0" algn="l" rtl="0">
                        <a:lnSpc>
                          <a:spcPct val="115000"/>
                        </a:lnSpc>
                        <a:spcBef>
                          <a:spcPts val="0"/>
                        </a:spcBef>
                        <a:spcAft>
                          <a:spcPts val="0"/>
                        </a:spcAft>
                        <a:buClr>
                          <a:schemeClr val="dk1"/>
                        </a:buClr>
                        <a:buSzPts val="1100"/>
                        <a:buFont typeface="Arial"/>
                        <a:buNone/>
                      </a:pPr>
                      <a:r>
                        <a:rPr lang="en" sz="1100">
                          <a:ln>
                            <a:noFill/>
                          </a:ln>
                          <a:solidFill>
                            <a:sysClr val="windowText" lastClr="000000"/>
                          </a:solidFill>
                        </a:rPr>
                        <a:t>Personal and small group training</a:t>
                      </a:r>
                      <a:endParaRPr sz="1100">
                        <a:ln>
                          <a:noFill/>
                        </a:ln>
                        <a:solidFill>
                          <a:sysClr val="windowText" lastClr="000000"/>
                        </a:solidFill>
                      </a:endParaRPr>
                    </a:p>
                    <a:p>
                      <a:pPr marL="0" lvl="0" indent="0" algn="l" rtl="0">
                        <a:lnSpc>
                          <a:spcPct val="115000"/>
                        </a:lnSpc>
                        <a:spcBef>
                          <a:spcPts val="0"/>
                        </a:spcBef>
                        <a:spcAft>
                          <a:spcPts val="0"/>
                        </a:spcAft>
                        <a:buClr>
                          <a:schemeClr val="dk1"/>
                        </a:buClr>
                        <a:buSzPts val="1100"/>
                        <a:buFont typeface="Arial"/>
                        <a:buNone/>
                      </a:pPr>
                      <a:r>
                        <a:rPr lang="en" sz="1100">
                          <a:ln>
                            <a:noFill/>
                          </a:ln>
                          <a:solidFill>
                            <a:sysClr val="windowText" lastClr="000000"/>
                          </a:solidFill>
                        </a:rPr>
                        <a:t>Close to public parking </a:t>
                      </a:r>
                      <a:endParaRPr sz="1100">
                        <a:ln>
                          <a:noFill/>
                        </a:ln>
                        <a:solidFill>
                          <a:sysClr val="windowText" lastClr="000000"/>
                        </a:solidFill>
                      </a:endParaRPr>
                    </a:p>
                    <a:p>
                      <a:pPr marL="0" lvl="0" indent="0" algn="l" rtl="0">
                        <a:lnSpc>
                          <a:spcPct val="115000"/>
                        </a:lnSpc>
                        <a:spcBef>
                          <a:spcPts val="0"/>
                        </a:spcBef>
                        <a:spcAft>
                          <a:spcPts val="0"/>
                        </a:spcAft>
                        <a:buClr>
                          <a:schemeClr val="dk1"/>
                        </a:buClr>
                        <a:buSzPts val="1100"/>
                        <a:buFont typeface="Arial"/>
                        <a:buNone/>
                      </a:pPr>
                      <a:r>
                        <a:rPr lang="en" sz="1100">
                          <a:ln>
                            <a:noFill/>
                          </a:ln>
                          <a:solidFill>
                            <a:sysClr val="windowText" lastClr="000000"/>
                          </a:solidFill>
                        </a:rPr>
                        <a:t>Niche training such as martial arts, kick-boxing</a:t>
                      </a:r>
                      <a:endParaRPr sz="1100">
                        <a:ln>
                          <a:noFill/>
                        </a:ln>
                        <a:solidFill>
                          <a:sysClr val="windowText" lastClr="000000"/>
                        </a:solidFill>
                      </a:endParaRPr>
                    </a:p>
                    <a:p>
                      <a:pPr marL="0" lvl="0" indent="0" algn="l" rtl="0">
                        <a:spcBef>
                          <a:spcPts val="0"/>
                        </a:spcBef>
                        <a:spcAft>
                          <a:spcPts val="0"/>
                        </a:spcAft>
                        <a:buNone/>
                      </a:pPr>
                      <a:endParaRPr sz="1200">
                        <a:ln>
                          <a:noFill/>
                        </a:ln>
                        <a:solidFill>
                          <a:sysClr val="windowText" lastClr="000000"/>
                        </a:solidFill>
                        <a:latin typeface="Montserrat"/>
                        <a:ea typeface="Montserrat"/>
                        <a:cs typeface="Montserrat"/>
                        <a:sym typeface="Montserrat"/>
                      </a:endParaRPr>
                    </a:p>
                    <a:p>
                      <a:pPr marL="0" lvl="0" indent="0" algn="l" rtl="0">
                        <a:spcBef>
                          <a:spcPts val="0"/>
                        </a:spcBef>
                        <a:spcAft>
                          <a:spcPts val="0"/>
                        </a:spcAft>
                        <a:buNone/>
                      </a:pPr>
                      <a:endParaRPr sz="1200">
                        <a:ln>
                          <a:noFill/>
                        </a:ln>
                        <a:solidFill>
                          <a:sysClr val="windowText" lastClr="000000"/>
                        </a:solidFill>
                      </a:endParaRPr>
                    </a:p>
                    <a:p>
                      <a:pPr marL="0" lvl="0" indent="0" algn="l" rtl="0">
                        <a:spcBef>
                          <a:spcPts val="0"/>
                        </a:spcBef>
                        <a:spcAft>
                          <a:spcPts val="0"/>
                        </a:spcAft>
                        <a:buNone/>
                      </a:pPr>
                      <a:endParaRPr sz="1200">
                        <a:ln>
                          <a:noFill/>
                        </a:ln>
                        <a:solidFill>
                          <a:sysClr val="windowText" lastClr="000000"/>
                        </a:solidFill>
                      </a:endParaRPr>
                    </a:p>
                    <a:p>
                      <a:pPr marL="0" lvl="0" indent="0" algn="l" rtl="0">
                        <a:spcBef>
                          <a:spcPts val="0"/>
                        </a:spcBef>
                        <a:spcAft>
                          <a:spcPts val="0"/>
                        </a:spcAft>
                        <a:buNone/>
                      </a:pPr>
                      <a:endParaRPr sz="1200">
                        <a:ln>
                          <a:noFill/>
                        </a:ln>
                        <a:solidFill>
                          <a:sysClr val="windowText" lastClr="00000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l" rtl="0">
                        <a:spcBef>
                          <a:spcPts val="0"/>
                        </a:spcBef>
                        <a:spcAft>
                          <a:spcPts val="0"/>
                        </a:spcAft>
                        <a:buNone/>
                      </a:pPr>
                      <a:endParaRPr sz="1200" dirty="0">
                        <a:ln>
                          <a:noFill/>
                        </a:ln>
                        <a:solidFill>
                          <a:sysClr val="windowText" lastClr="000000"/>
                        </a:solidFill>
                      </a:endParaRPr>
                    </a:p>
                    <a:p>
                      <a:pPr marL="0" lvl="0" indent="0" algn="l" rtl="0">
                        <a:lnSpc>
                          <a:spcPct val="115000"/>
                        </a:lnSpc>
                        <a:spcBef>
                          <a:spcPts val="0"/>
                        </a:spcBef>
                        <a:spcAft>
                          <a:spcPts val="0"/>
                        </a:spcAft>
                        <a:buNone/>
                      </a:pPr>
                      <a:r>
                        <a:rPr lang="en" sz="1100" dirty="0">
                          <a:ln>
                            <a:noFill/>
                          </a:ln>
                          <a:solidFill>
                            <a:sysClr val="windowText" lastClr="000000"/>
                          </a:solidFill>
                        </a:rPr>
                        <a:t>Cheaper than mainstream family health clubs</a:t>
                      </a:r>
                      <a:endParaRPr sz="1100" dirty="0">
                        <a:ln>
                          <a:noFill/>
                        </a:ln>
                        <a:solidFill>
                          <a:sysClr val="windowText" lastClr="000000"/>
                        </a:solidFill>
                      </a:endParaRPr>
                    </a:p>
                    <a:p>
                      <a:pPr marL="0" lvl="0" indent="0" algn="l" rtl="0">
                        <a:lnSpc>
                          <a:spcPct val="115000"/>
                        </a:lnSpc>
                        <a:spcBef>
                          <a:spcPts val="0"/>
                        </a:spcBef>
                        <a:spcAft>
                          <a:spcPts val="0"/>
                        </a:spcAft>
                        <a:buNone/>
                      </a:pPr>
                      <a:r>
                        <a:rPr lang="en" sz="1100" dirty="0">
                          <a:ln>
                            <a:noFill/>
                          </a:ln>
                          <a:solidFill>
                            <a:sysClr val="windowText" lastClr="000000"/>
                          </a:solidFill>
                        </a:rPr>
                        <a:t>Less likely to see people from work / school</a:t>
                      </a:r>
                      <a:endParaRPr sz="1100" dirty="0">
                        <a:ln>
                          <a:noFill/>
                        </a:ln>
                        <a:solidFill>
                          <a:sysClr val="windowText" lastClr="000000"/>
                        </a:solidFill>
                      </a:endParaRPr>
                    </a:p>
                    <a:p>
                      <a:pPr marL="0" lvl="0" indent="0" algn="l" rtl="0">
                        <a:lnSpc>
                          <a:spcPct val="115000"/>
                        </a:lnSpc>
                        <a:spcBef>
                          <a:spcPts val="0"/>
                        </a:spcBef>
                        <a:spcAft>
                          <a:spcPts val="0"/>
                        </a:spcAft>
                        <a:buNone/>
                      </a:pPr>
                      <a:r>
                        <a:rPr lang="en" sz="1100" dirty="0">
                          <a:ln>
                            <a:noFill/>
                          </a:ln>
                          <a:solidFill>
                            <a:sysClr val="windowText" lastClr="000000"/>
                          </a:solidFill>
                        </a:rPr>
                        <a:t>Personal and small group training - less intimidating</a:t>
                      </a:r>
                      <a:endParaRPr sz="1100" dirty="0">
                        <a:ln>
                          <a:noFill/>
                        </a:ln>
                        <a:solidFill>
                          <a:sysClr val="windowText" lastClr="000000"/>
                        </a:solidFill>
                      </a:endParaRPr>
                    </a:p>
                    <a:p>
                      <a:pPr marL="0" lvl="0" indent="0" algn="l" rtl="0">
                        <a:lnSpc>
                          <a:spcPct val="115000"/>
                        </a:lnSpc>
                        <a:spcBef>
                          <a:spcPts val="0"/>
                        </a:spcBef>
                        <a:spcAft>
                          <a:spcPts val="0"/>
                        </a:spcAft>
                        <a:buClr>
                          <a:schemeClr val="dk1"/>
                        </a:buClr>
                        <a:buSzPts val="1100"/>
                        <a:buFont typeface="Arial"/>
                        <a:buNone/>
                      </a:pPr>
                      <a:endParaRPr sz="1100" dirty="0">
                        <a:ln>
                          <a:noFill/>
                        </a:ln>
                        <a:solidFill>
                          <a:sysClr val="windowText" lastClr="000000"/>
                        </a:solidFill>
                      </a:endParaRPr>
                    </a:p>
                    <a:p>
                      <a:pPr marL="0" lvl="0" indent="0" algn="l" rtl="0">
                        <a:spcBef>
                          <a:spcPts val="0"/>
                        </a:spcBef>
                        <a:spcAft>
                          <a:spcPts val="0"/>
                        </a:spcAft>
                        <a:buNone/>
                      </a:pPr>
                      <a:endParaRPr sz="1200" dirty="0">
                        <a:ln>
                          <a:noFill/>
                        </a:ln>
                        <a:solidFill>
                          <a:sysClr val="windowText" lastClr="000000"/>
                        </a:solidFill>
                        <a:latin typeface="Montserrat"/>
                        <a:ea typeface="Montserrat"/>
                        <a:cs typeface="Montserrat"/>
                        <a:sym typeface="Montserra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6811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C325C-D860-7E49-98E2-BEB8B6CAC21E}"/>
              </a:ext>
            </a:extLst>
          </p:cNvPr>
          <p:cNvSpPr/>
          <p:nvPr/>
        </p:nvSpPr>
        <p:spPr>
          <a:xfrm>
            <a:off x="1095022" y="430539"/>
            <a:ext cx="10588977" cy="4185761"/>
          </a:xfrm>
          <a:prstGeom prst="rect">
            <a:avLst/>
          </a:prstGeom>
        </p:spPr>
        <p:txBody>
          <a:bodyPr wrap="square">
            <a:spAutoFit/>
          </a:bodyPr>
          <a:lstStyle/>
          <a:p>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SALES – BACK UP &amp; HOOKS</a:t>
            </a:r>
          </a:p>
          <a:p>
            <a:pPr>
              <a:spcAft>
                <a:spcPts val="0"/>
              </a:spcAft>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Testimonials &amp; Case Studies - Whether you're selling a program, a product, a service or tickets. If you have testimonials, case studies, reviews, use them as copy for your ads. This adds credibility – arguably the 4</a:t>
            </a:r>
            <a:r>
              <a:rPr lang="en-GB" sz="1400" baseline="30000" dirty="0">
                <a:solidFill>
                  <a:schemeClr val="tx2"/>
                </a:solidFill>
                <a:latin typeface="Tahoma" panose="020B0604030504040204" pitchFamily="34" charset="0"/>
                <a:ea typeface="Tahoma" panose="020B0604030504040204" pitchFamily="34" charset="0"/>
                <a:cs typeface="Tahoma" panose="020B0604030504040204" pitchFamily="34" charset="0"/>
              </a:rPr>
              <a:t>th</a:t>
            </a: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C of copywriting.</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People want what other people have. How often do you read reviews before purchasing something on a website you've never heard of? Case in point.</a:t>
            </a:r>
          </a:p>
          <a:p>
            <a:pPr>
              <a:spcAft>
                <a:spcPts val="0"/>
              </a:spcAft>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Other hooks to consider using in sales copy:</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Freebies - free shipping or a free sample. A free audit, or for a program you could offer a free trial. This is also a great strategy to collect email addresses and build an email list which you can use later for email marketing.</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Value Based Content - This can be anything from blog posts to PDFs, to any other type of lead magnet really.  </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Statistics Let's talk numbers. "4 out of 5 people found their hair was definitely shinier after eating these little hair-care gummy bears" sounds a whole lot better than "these gummy bears will make your hair look thicker. Probably." If you have numbers... Use them.</a:t>
            </a:r>
          </a:p>
        </p:txBody>
      </p:sp>
      <p:pic>
        <p:nvPicPr>
          <p:cNvPr id="5" name="Picture 4">
            <a:extLst>
              <a:ext uri="{FF2B5EF4-FFF2-40B4-BE49-F238E27FC236}">
                <a16:creationId xmlns:a16="http://schemas.microsoft.com/office/drawing/2014/main" id="{D9AED076-70AB-2A4E-9FD2-9C5411057E58}"/>
              </a:ext>
            </a:extLst>
          </p:cNvPr>
          <p:cNvPicPr>
            <a:picLocks noChangeAspect="1"/>
          </p:cNvPicPr>
          <p:nvPr/>
        </p:nvPicPr>
        <p:blipFill>
          <a:blip r:embed="rId2"/>
          <a:stretch>
            <a:fillRect/>
          </a:stretch>
        </p:blipFill>
        <p:spPr>
          <a:xfrm>
            <a:off x="4515165" y="4616300"/>
            <a:ext cx="3161670" cy="2100087"/>
          </a:xfrm>
          <a:prstGeom prst="rect">
            <a:avLst/>
          </a:prstGeom>
        </p:spPr>
      </p:pic>
    </p:spTree>
    <p:extLst>
      <p:ext uri="{BB962C8B-B14F-4D97-AF65-F5344CB8AC3E}">
        <p14:creationId xmlns:p14="http://schemas.microsoft.com/office/powerpoint/2010/main" val="286435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841E4-C123-8545-8F46-10789B808E65}"/>
              </a:ext>
            </a:extLst>
          </p:cNvPr>
          <p:cNvSpPr>
            <a:spLocks noGrp="1"/>
          </p:cNvSpPr>
          <p:nvPr>
            <p:ph idx="1"/>
          </p:nvPr>
        </p:nvSpPr>
        <p:spPr>
          <a:xfrm>
            <a:off x="646289" y="685447"/>
            <a:ext cx="10515600" cy="4868686"/>
          </a:xfrm>
        </p:spPr>
        <p:txBody>
          <a:bodyPr>
            <a:normAutofit fontScale="62500" lnSpcReduction="20000"/>
          </a:bodyPr>
          <a:lstStyle/>
          <a:p>
            <a:pPr marL="0" indent="0">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SEO</a:t>
            </a:r>
          </a:p>
          <a:p>
            <a:pPr>
              <a:spcAft>
                <a:spcPts val="0"/>
              </a:spcAft>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SEO – blogs, on-page copy, infographics</a:t>
            </a:r>
          </a:p>
          <a:p>
            <a:pPr marL="0" indent="0">
              <a:spcAft>
                <a:spcPts val="0"/>
              </a:spcAft>
              <a:buNone/>
            </a:pP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What is SEO? </a:t>
            </a:r>
            <a:r>
              <a:rPr lang="en-GB" i="1" dirty="0">
                <a:solidFill>
                  <a:schemeClr val="tx2"/>
                </a:solidFill>
                <a:latin typeface="Tahoma" panose="020B0604030504040204" pitchFamily="34" charset="0"/>
                <a:ea typeface="Tahoma" panose="020B0604030504040204" pitchFamily="34" charset="0"/>
                <a:cs typeface="Tahoma" panose="020B0604030504040204" pitchFamily="34" charset="0"/>
              </a:rPr>
              <a:t>“Maximising the effectiveness of your content to help a search engine rank it higher than other sites that use / target the same keywords or search terms”</a:t>
            </a:r>
          </a:p>
          <a:p>
            <a:pPr marL="0" indent="0">
              <a:spcAft>
                <a:spcPts val="0"/>
              </a:spcAft>
              <a:buNone/>
            </a:pPr>
            <a:r>
              <a:rPr lang="en-GB"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0" indent="0" fontAlgn="base">
              <a:spcAft>
                <a:spcPts val="2000"/>
              </a:spcAft>
              <a:buNone/>
            </a:pPr>
            <a:r>
              <a:rPr lang="en-GB" spc="35" dirty="0">
                <a:solidFill>
                  <a:schemeClr val="tx2"/>
                </a:solidFill>
                <a:latin typeface="Tahoma" panose="020B0604030504040204" pitchFamily="34" charset="0"/>
                <a:ea typeface="Tahoma" panose="020B0604030504040204" pitchFamily="34" charset="0"/>
                <a:cs typeface="Tahoma" panose="020B0604030504040204" pitchFamily="34" charset="0"/>
              </a:rPr>
              <a:t>Step by step, then, SEO is when:</a:t>
            </a: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fontAlgn="base">
              <a:spcAft>
                <a:spcPts val="1000"/>
              </a:spcAft>
              <a:buNone/>
              <a:tabLst>
                <a:tab pos="457200" algn="l"/>
              </a:tabLst>
            </a:pPr>
            <a:r>
              <a:rPr lang="en-GB" spc="35" dirty="0">
                <a:solidFill>
                  <a:schemeClr val="tx2"/>
                </a:solidFill>
                <a:latin typeface="Tahoma" panose="020B0604030504040204" pitchFamily="34" charset="0"/>
                <a:ea typeface="Tahoma" panose="020B0604030504040204" pitchFamily="34" charset="0"/>
                <a:cs typeface="Tahoma" panose="020B0604030504040204" pitchFamily="34" charset="0"/>
              </a:rPr>
              <a:t> - You research keywords …</a:t>
            </a: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fontAlgn="base">
              <a:spcAft>
                <a:spcPts val="1000"/>
              </a:spcAft>
              <a:buNone/>
              <a:tabLst>
                <a:tab pos="457200" algn="l"/>
              </a:tabLst>
            </a:pPr>
            <a:r>
              <a:rPr lang="en-GB" spc="35" dirty="0">
                <a:solidFill>
                  <a:schemeClr val="tx2"/>
                </a:solidFill>
                <a:latin typeface="Tahoma" panose="020B0604030504040204" pitchFamily="34" charset="0"/>
                <a:ea typeface="Tahoma" panose="020B0604030504040204" pitchFamily="34" charset="0"/>
                <a:cs typeface="Tahoma" panose="020B0604030504040204" pitchFamily="34" charset="0"/>
              </a:rPr>
              <a:t> - Then select particular keywords and …</a:t>
            </a: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fontAlgn="base">
              <a:spcAft>
                <a:spcPts val="1000"/>
              </a:spcAft>
              <a:buNone/>
              <a:tabLst>
                <a:tab pos="457200" algn="l"/>
              </a:tabLst>
            </a:pPr>
            <a:r>
              <a:rPr lang="en-GB" spc="35" dirty="0">
                <a:solidFill>
                  <a:schemeClr val="tx2"/>
                </a:solidFill>
                <a:latin typeface="Tahoma" panose="020B0604030504040204" pitchFamily="34" charset="0"/>
                <a:ea typeface="Tahoma" panose="020B0604030504040204" pitchFamily="34" charset="0"/>
                <a:cs typeface="Tahoma" panose="020B0604030504040204" pitchFamily="34" charset="0"/>
              </a:rPr>
              <a:t> - Use those keyword to write useful, compelling content …</a:t>
            </a: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fontAlgn="base">
              <a:spcAft>
                <a:spcPts val="1000"/>
              </a:spcAft>
              <a:buNone/>
              <a:tabLst>
                <a:tab pos="457200" algn="l"/>
              </a:tabLst>
            </a:pPr>
            <a:r>
              <a:rPr lang="en-GB" spc="35" dirty="0">
                <a:solidFill>
                  <a:schemeClr val="tx2"/>
                </a:solidFill>
                <a:latin typeface="Tahoma" panose="020B0604030504040204" pitchFamily="34" charset="0"/>
                <a:ea typeface="Tahoma" panose="020B0604030504040204" pitchFamily="34" charset="0"/>
                <a:cs typeface="Tahoma" panose="020B0604030504040204" pitchFamily="34" charset="0"/>
              </a:rPr>
              <a:t> - Which other people then read and share on Twitter, Facebook, their own blogs and other social media platforms.</a:t>
            </a:r>
            <a:endParaRPr lang="en-GB"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3">
            <a:extLst>
              <a:ext uri="{FF2B5EF4-FFF2-40B4-BE49-F238E27FC236}">
                <a16:creationId xmlns:a16="http://schemas.microsoft.com/office/drawing/2014/main" id="{EDC215BA-EC83-DB47-B057-0E36D0029E2C}"/>
              </a:ext>
            </a:extLst>
          </p:cNvPr>
          <p:cNvPicPr>
            <a:picLocks noChangeAspect="1"/>
          </p:cNvPicPr>
          <p:nvPr/>
        </p:nvPicPr>
        <p:blipFill>
          <a:blip r:embed="rId2"/>
          <a:stretch>
            <a:fillRect/>
          </a:stretch>
        </p:blipFill>
        <p:spPr>
          <a:xfrm>
            <a:off x="6359701" y="2620341"/>
            <a:ext cx="4802188" cy="1617318"/>
          </a:xfrm>
          <a:prstGeom prst="rect">
            <a:avLst/>
          </a:prstGeom>
        </p:spPr>
      </p:pic>
    </p:spTree>
    <p:extLst>
      <p:ext uri="{BB962C8B-B14F-4D97-AF65-F5344CB8AC3E}">
        <p14:creationId xmlns:p14="http://schemas.microsoft.com/office/powerpoint/2010/main" val="232877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47BAA-791C-B149-A835-BBF4DCA1B027}"/>
              </a:ext>
            </a:extLst>
          </p:cNvPr>
          <p:cNvSpPr>
            <a:spLocks noGrp="1"/>
          </p:cNvSpPr>
          <p:nvPr>
            <p:ph idx="1"/>
          </p:nvPr>
        </p:nvSpPr>
        <p:spPr>
          <a:xfrm>
            <a:off x="838200" y="820914"/>
            <a:ext cx="10515600" cy="4351338"/>
          </a:xfrm>
        </p:spPr>
        <p:txBody>
          <a:bodyPr>
            <a:normAutofit/>
          </a:bodyPr>
          <a:lstStyle/>
          <a:p>
            <a:pPr marL="0" indent="0">
              <a:buNone/>
            </a:pP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COPYWRITING FOR SEO CONT</a:t>
            </a:r>
          </a:p>
          <a:p>
            <a:pPr>
              <a:spcAft>
                <a:spcPts val="0"/>
              </a:spcAft>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Let’s be clear, writing for blogs, online magazines and even social media isn’t about the product, it’s about building relationships with your potential and established audience, and showing Google that that’s what you’re doing.</a:t>
            </a:r>
          </a:p>
          <a:p>
            <a:pPr marL="0" indent="0">
              <a:spcAft>
                <a:spcPts val="0"/>
              </a:spcAft>
              <a:buNone/>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We generally recommended that the best way is to give readers something insightful, useful and interesting. </a:t>
            </a:r>
          </a:p>
          <a:p>
            <a:pPr marL="0" indent="0">
              <a:spcAft>
                <a:spcPts val="0"/>
              </a:spcAft>
              <a:buNone/>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This encourages readers to return and facilitates sharing because they know they’re not constantly being bombarded with promotional content and don’t feel like they are being sold to.</a:t>
            </a:r>
          </a:p>
          <a:p>
            <a:pPr marL="0" indent="0">
              <a:spcAft>
                <a:spcPts val="0"/>
              </a:spcAft>
              <a:buNone/>
            </a:pPr>
            <a:endParaRPr lang="en-GB"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Aft>
                <a:spcPts val="1800"/>
              </a:spcAft>
              <a:buNone/>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Insightful content could be ‘how-</a:t>
            </a:r>
            <a:r>
              <a:rPr lang="en-GB" sz="1400" dirty="0" err="1">
                <a:solidFill>
                  <a:schemeClr val="tx2"/>
                </a:solidFill>
                <a:latin typeface="Tahoma" panose="020B0604030504040204" pitchFamily="34" charset="0"/>
                <a:ea typeface="Tahoma" panose="020B0604030504040204" pitchFamily="34" charset="0"/>
                <a:cs typeface="Tahoma" panose="020B0604030504040204" pitchFamily="34" charset="0"/>
              </a:rPr>
              <a:t>tos</a:t>
            </a: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and tutorials, engaging articles and tips, research/news-led content and infographics. </a:t>
            </a:r>
          </a:p>
          <a:p>
            <a:pPr marL="0" indent="0">
              <a:spcAft>
                <a:spcPts val="1800"/>
              </a:spcAft>
              <a:buNone/>
            </a:pP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 - Generally, the more digestible and easy to understand the better, and sentences should be non-complex</a:t>
            </a:r>
          </a:p>
        </p:txBody>
      </p:sp>
    </p:spTree>
    <p:extLst>
      <p:ext uri="{BB962C8B-B14F-4D97-AF65-F5344CB8AC3E}">
        <p14:creationId xmlns:p14="http://schemas.microsoft.com/office/powerpoint/2010/main" val="26871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1972</Words>
  <Application>Microsoft Office PowerPoint</Application>
  <PresentationFormat>Widescreen</PresentationFormat>
  <Paragraphs>194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Montserrat</vt:lpstr>
      <vt:lpstr>Symbol</vt:lpstr>
      <vt:lpstr>Tahoma</vt:lpstr>
      <vt:lpstr>Times New Roman</vt:lpstr>
      <vt:lpstr>Office Theme</vt:lpstr>
      <vt:lpstr>COPYWRITING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miller</dc:creator>
  <cp:lastModifiedBy>Anne Macintosh</cp:lastModifiedBy>
  <cp:revision>11</cp:revision>
  <dcterms:created xsi:type="dcterms:W3CDTF">2020-06-30T13:57:33Z</dcterms:created>
  <dcterms:modified xsi:type="dcterms:W3CDTF">2020-07-02T09:11:05Z</dcterms:modified>
</cp:coreProperties>
</file>