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1" r:id="rId2"/>
    <p:sldId id="257" r:id="rId3"/>
    <p:sldId id="258" r:id="rId4"/>
    <p:sldId id="259" r:id="rId5"/>
    <p:sldId id="260" r:id="rId6"/>
    <p:sldId id="261" r:id="rId7"/>
    <p:sldId id="262" r:id="rId8"/>
    <p:sldId id="263" r:id="rId9"/>
    <p:sldId id="280" r:id="rId10"/>
    <p:sldId id="279" r:id="rId11"/>
    <p:sldId id="264" r:id="rId12"/>
    <p:sldId id="265" r:id="rId13"/>
    <p:sldId id="266" r:id="rId14"/>
    <p:sldId id="267" r:id="rId15"/>
    <p:sldId id="269" r:id="rId16"/>
    <p:sldId id="274" r:id="rId17"/>
    <p:sldId id="276" r:id="rId18"/>
    <p:sldId id="278" r:id="rId19"/>
    <p:sldId id="25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878"/>
  </p:normalViewPr>
  <p:slideViewPr>
    <p:cSldViewPr snapToGrid="0" snapToObjects="1">
      <p:cViewPr varScale="1">
        <p:scale>
          <a:sx n="73" d="100"/>
          <a:sy n="73" d="100"/>
        </p:scale>
        <p:origin x="5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4EC2F-2CAD-8C44-888B-B5DBD8DEBE4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A2F21CC-5A80-E440-A9A5-B5B706412B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EF9C5D3-A394-E449-A788-1212CD9D9813}"/>
              </a:ext>
            </a:extLst>
          </p:cNvPr>
          <p:cNvSpPr>
            <a:spLocks noGrp="1"/>
          </p:cNvSpPr>
          <p:nvPr>
            <p:ph type="dt" sz="half" idx="10"/>
          </p:nvPr>
        </p:nvSpPr>
        <p:spPr/>
        <p:txBody>
          <a:bodyPr/>
          <a:lstStyle/>
          <a:p>
            <a:fld id="{3D5D456B-D0A4-4246-BFF1-60A574A2C99D}" type="datetimeFigureOut">
              <a:rPr lang="en-US" smtClean="0"/>
              <a:t>7/3/2020</a:t>
            </a:fld>
            <a:endParaRPr lang="en-US"/>
          </a:p>
        </p:txBody>
      </p:sp>
      <p:sp>
        <p:nvSpPr>
          <p:cNvPr id="5" name="Footer Placeholder 4">
            <a:extLst>
              <a:ext uri="{FF2B5EF4-FFF2-40B4-BE49-F238E27FC236}">
                <a16:creationId xmlns:a16="http://schemas.microsoft.com/office/drawing/2014/main" id="{02318345-00B5-9942-9F08-9F180ADFD3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6E545-B985-5544-B83D-429B7879FF54}"/>
              </a:ext>
            </a:extLst>
          </p:cNvPr>
          <p:cNvSpPr>
            <a:spLocks noGrp="1"/>
          </p:cNvSpPr>
          <p:nvPr>
            <p:ph type="sldNum" sz="quarter" idx="12"/>
          </p:nvPr>
        </p:nvSpPr>
        <p:spPr/>
        <p:txBody>
          <a:bodyPr/>
          <a:lstStyle/>
          <a:p>
            <a:fld id="{01E87D5F-85B6-5647-B1D7-C5C8F24AFBD8}" type="slidenum">
              <a:rPr lang="en-US" smtClean="0"/>
              <a:t>‹#›</a:t>
            </a:fld>
            <a:endParaRPr lang="en-US"/>
          </a:p>
        </p:txBody>
      </p:sp>
    </p:spTree>
    <p:extLst>
      <p:ext uri="{BB962C8B-B14F-4D97-AF65-F5344CB8AC3E}">
        <p14:creationId xmlns:p14="http://schemas.microsoft.com/office/powerpoint/2010/main" val="2998398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3044F-7A40-7647-9D89-F037323E3EF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ECFC125-366B-A74E-B417-00C66FE3D26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BB9214-EE6E-DC47-AC63-B3A1773CD66B}"/>
              </a:ext>
            </a:extLst>
          </p:cNvPr>
          <p:cNvSpPr>
            <a:spLocks noGrp="1"/>
          </p:cNvSpPr>
          <p:nvPr>
            <p:ph type="dt" sz="half" idx="10"/>
          </p:nvPr>
        </p:nvSpPr>
        <p:spPr/>
        <p:txBody>
          <a:bodyPr/>
          <a:lstStyle/>
          <a:p>
            <a:fld id="{3D5D456B-D0A4-4246-BFF1-60A574A2C99D}" type="datetimeFigureOut">
              <a:rPr lang="en-US" smtClean="0"/>
              <a:t>7/3/2020</a:t>
            </a:fld>
            <a:endParaRPr lang="en-US"/>
          </a:p>
        </p:txBody>
      </p:sp>
      <p:sp>
        <p:nvSpPr>
          <p:cNvPr id="5" name="Footer Placeholder 4">
            <a:extLst>
              <a:ext uri="{FF2B5EF4-FFF2-40B4-BE49-F238E27FC236}">
                <a16:creationId xmlns:a16="http://schemas.microsoft.com/office/drawing/2014/main" id="{9B18C05A-7335-D341-9A57-4CEF6A0B9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03F691-0374-B644-8585-59EF6F835BC6}"/>
              </a:ext>
            </a:extLst>
          </p:cNvPr>
          <p:cNvSpPr>
            <a:spLocks noGrp="1"/>
          </p:cNvSpPr>
          <p:nvPr>
            <p:ph type="sldNum" sz="quarter" idx="12"/>
          </p:nvPr>
        </p:nvSpPr>
        <p:spPr/>
        <p:txBody>
          <a:bodyPr/>
          <a:lstStyle/>
          <a:p>
            <a:fld id="{01E87D5F-85B6-5647-B1D7-C5C8F24AFBD8}" type="slidenum">
              <a:rPr lang="en-US" smtClean="0"/>
              <a:t>‹#›</a:t>
            </a:fld>
            <a:endParaRPr lang="en-US"/>
          </a:p>
        </p:txBody>
      </p:sp>
    </p:spTree>
    <p:extLst>
      <p:ext uri="{BB962C8B-B14F-4D97-AF65-F5344CB8AC3E}">
        <p14:creationId xmlns:p14="http://schemas.microsoft.com/office/powerpoint/2010/main" val="3446396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825ACE-7EFF-1C4C-92EB-9AEDD1BAE34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08327E-1F0E-9742-8BE7-00B16CCB856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E02626A-A310-E04F-9838-3DAC1D9DA8FE}"/>
              </a:ext>
            </a:extLst>
          </p:cNvPr>
          <p:cNvSpPr>
            <a:spLocks noGrp="1"/>
          </p:cNvSpPr>
          <p:nvPr>
            <p:ph type="dt" sz="half" idx="10"/>
          </p:nvPr>
        </p:nvSpPr>
        <p:spPr/>
        <p:txBody>
          <a:bodyPr/>
          <a:lstStyle/>
          <a:p>
            <a:fld id="{3D5D456B-D0A4-4246-BFF1-60A574A2C99D}" type="datetimeFigureOut">
              <a:rPr lang="en-US" smtClean="0"/>
              <a:t>7/3/2020</a:t>
            </a:fld>
            <a:endParaRPr lang="en-US"/>
          </a:p>
        </p:txBody>
      </p:sp>
      <p:sp>
        <p:nvSpPr>
          <p:cNvPr id="5" name="Footer Placeholder 4">
            <a:extLst>
              <a:ext uri="{FF2B5EF4-FFF2-40B4-BE49-F238E27FC236}">
                <a16:creationId xmlns:a16="http://schemas.microsoft.com/office/drawing/2014/main" id="{8BCDC281-32A0-C345-B8E2-D57D4621F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0E914-26FD-2F46-A599-30156CF87F93}"/>
              </a:ext>
            </a:extLst>
          </p:cNvPr>
          <p:cNvSpPr>
            <a:spLocks noGrp="1"/>
          </p:cNvSpPr>
          <p:nvPr>
            <p:ph type="sldNum" sz="quarter" idx="12"/>
          </p:nvPr>
        </p:nvSpPr>
        <p:spPr/>
        <p:txBody>
          <a:bodyPr/>
          <a:lstStyle/>
          <a:p>
            <a:fld id="{01E87D5F-85B6-5647-B1D7-C5C8F24AFBD8}" type="slidenum">
              <a:rPr lang="en-US" smtClean="0"/>
              <a:t>‹#›</a:t>
            </a:fld>
            <a:endParaRPr lang="en-US"/>
          </a:p>
        </p:txBody>
      </p:sp>
    </p:spTree>
    <p:extLst>
      <p:ext uri="{BB962C8B-B14F-4D97-AF65-F5344CB8AC3E}">
        <p14:creationId xmlns:p14="http://schemas.microsoft.com/office/powerpoint/2010/main" val="1219825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with image">
    <p:bg>
      <p:bgPr>
        <a:solidFill>
          <a:schemeClr val="bg2"/>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D5E9F1C-AB57-D646-BBB2-B55B0FAA7631}"/>
              </a:ext>
            </a:extLst>
          </p:cNvPr>
          <p:cNvPicPr>
            <a:picLocks noChangeAspect="1"/>
          </p:cNvPicPr>
          <p:nvPr userDrawn="1"/>
        </p:nvPicPr>
        <p:blipFill>
          <a:blip r:embed="rId2"/>
          <a:stretch>
            <a:fillRect/>
          </a:stretch>
        </p:blipFill>
        <p:spPr>
          <a:xfrm>
            <a:off x="549081" y="5773127"/>
            <a:ext cx="2908046" cy="545123"/>
          </a:xfrm>
          <a:prstGeom prst="rect">
            <a:avLst/>
          </a:prstGeom>
        </p:spPr>
      </p:pic>
      <p:pic>
        <p:nvPicPr>
          <p:cNvPr id="8" name="Picture 7">
            <a:extLst>
              <a:ext uri="{FF2B5EF4-FFF2-40B4-BE49-F238E27FC236}">
                <a16:creationId xmlns:a16="http://schemas.microsoft.com/office/drawing/2014/main" id="{4485A11A-9BF9-0941-8D18-56FB6B59B3B2}"/>
              </a:ext>
            </a:extLst>
          </p:cNvPr>
          <p:cNvPicPr>
            <a:picLocks noChangeAspect="1"/>
          </p:cNvPicPr>
          <p:nvPr userDrawn="1"/>
        </p:nvPicPr>
        <p:blipFill rotWithShape="1">
          <a:blip r:embed="rId3"/>
          <a:srcRect l="26714" t="10592" r="33293" b="26533"/>
          <a:stretch/>
        </p:blipFill>
        <p:spPr>
          <a:xfrm>
            <a:off x="10318057" y="4330680"/>
            <a:ext cx="1877118" cy="2530495"/>
          </a:xfrm>
          <a:prstGeom prst="rect">
            <a:avLst/>
          </a:prstGeom>
        </p:spPr>
      </p:pic>
      <p:sp>
        <p:nvSpPr>
          <p:cNvPr id="10" name="Picture Placeholder 9">
            <a:extLst>
              <a:ext uri="{FF2B5EF4-FFF2-40B4-BE49-F238E27FC236}">
                <a16:creationId xmlns:a16="http://schemas.microsoft.com/office/drawing/2014/main" id="{9E750730-EAED-7E48-A1DA-3209B6CC9D49}"/>
              </a:ext>
            </a:extLst>
          </p:cNvPr>
          <p:cNvSpPr>
            <a:spLocks noGrp="1"/>
          </p:cNvSpPr>
          <p:nvPr>
            <p:ph type="pic" sz="quarter" idx="13" hasCustomPrompt="1"/>
          </p:nvPr>
        </p:nvSpPr>
        <p:spPr>
          <a:xfrm>
            <a:off x="1465042" y="-7200"/>
            <a:ext cx="9953846" cy="4323591"/>
          </a:xfrm>
          <a:custGeom>
            <a:avLst/>
            <a:gdLst>
              <a:gd name="connsiteX0" fmla="*/ 0 w 9669463"/>
              <a:gd name="connsiteY0" fmla="*/ 1045369 h 2090738"/>
              <a:gd name="connsiteX1" fmla="*/ 4834732 w 9669463"/>
              <a:gd name="connsiteY1" fmla="*/ 0 h 2090738"/>
              <a:gd name="connsiteX2" fmla="*/ 9669464 w 9669463"/>
              <a:gd name="connsiteY2" fmla="*/ 1045369 h 2090738"/>
              <a:gd name="connsiteX3" fmla="*/ 4834732 w 9669463"/>
              <a:gd name="connsiteY3" fmla="*/ 2090738 h 2090738"/>
              <a:gd name="connsiteX4" fmla="*/ 0 w 9669463"/>
              <a:gd name="connsiteY4" fmla="*/ 1045369 h 2090738"/>
              <a:gd name="connsiteX0" fmla="*/ 0 w 9932111"/>
              <a:gd name="connsiteY0" fmla="*/ 1045373 h 2090746"/>
              <a:gd name="connsiteX1" fmla="*/ 4834732 w 9932111"/>
              <a:gd name="connsiteY1" fmla="*/ 4 h 2090746"/>
              <a:gd name="connsiteX2" fmla="*/ 9932111 w 9932111"/>
              <a:gd name="connsiteY2" fmla="*/ 1035645 h 2090746"/>
              <a:gd name="connsiteX3" fmla="*/ 4834732 w 9932111"/>
              <a:gd name="connsiteY3" fmla="*/ 2090742 h 2090746"/>
              <a:gd name="connsiteX4" fmla="*/ 0 w 9932111"/>
              <a:gd name="connsiteY4" fmla="*/ 1045373 h 2090746"/>
              <a:gd name="connsiteX0" fmla="*/ 115532 w 10768915"/>
              <a:gd name="connsiteY0" fmla="*/ 1045373 h 5359236"/>
              <a:gd name="connsiteX1" fmla="*/ 4950264 w 10768915"/>
              <a:gd name="connsiteY1" fmla="*/ 4 h 5359236"/>
              <a:gd name="connsiteX2" fmla="*/ 10047643 w 10768915"/>
              <a:gd name="connsiteY2" fmla="*/ 1035645 h 5359236"/>
              <a:gd name="connsiteX3" fmla="*/ 10028103 w 10768915"/>
              <a:gd name="connsiteY3" fmla="*/ 5359236 h 5359236"/>
              <a:gd name="connsiteX4" fmla="*/ 115532 w 10768915"/>
              <a:gd name="connsiteY4" fmla="*/ 1045373 h 5359236"/>
              <a:gd name="connsiteX0" fmla="*/ 115532 w 12282083"/>
              <a:gd name="connsiteY0" fmla="*/ 1045373 h 5359589"/>
              <a:gd name="connsiteX1" fmla="*/ 4950264 w 12282083"/>
              <a:gd name="connsiteY1" fmla="*/ 4 h 5359589"/>
              <a:gd name="connsiteX2" fmla="*/ 10047643 w 12282083"/>
              <a:gd name="connsiteY2" fmla="*/ 1035645 h 5359589"/>
              <a:gd name="connsiteX3" fmla="*/ 10028103 w 12282083"/>
              <a:gd name="connsiteY3" fmla="*/ 5359236 h 5359589"/>
              <a:gd name="connsiteX4" fmla="*/ 115532 w 12282083"/>
              <a:gd name="connsiteY4" fmla="*/ 1045373 h 5359589"/>
              <a:gd name="connsiteX0" fmla="*/ 138618 w 12305169"/>
              <a:gd name="connsiteY0" fmla="*/ 1045373 h 5359604"/>
              <a:gd name="connsiteX1" fmla="*/ 4973350 w 12305169"/>
              <a:gd name="connsiteY1" fmla="*/ 4 h 5359604"/>
              <a:gd name="connsiteX2" fmla="*/ 10070729 w 12305169"/>
              <a:gd name="connsiteY2" fmla="*/ 1035645 h 5359604"/>
              <a:gd name="connsiteX3" fmla="*/ 10051189 w 12305169"/>
              <a:gd name="connsiteY3" fmla="*/ 5359236 h 5359604"/>
              <a:gd name="connsiteX4" fmla="*/ 138618 w 12305169"/>
              <a:gd name="connsiteY4" fmla="*/ 1045373 h 5359604"/>
              <a:gd name="connsiteX0" fmla="*/ 0 w 12582001"/>
              <a:gd name="connsiteY0" fmla="*/ 544726 h 4858957"/>
              <a:gd name="connsiteX1" fmla="*/ 9932111 w 12582001"/>
              <a:gd name="connsiteY1" fmla="*/ 534998 h 4858957"/>
              <a:gd name="connsiteX2" fmla="*/ 9912571 w 12582001"/>
              <a:gd name="connsiteY2" fmla="*/ 4858589 h 4858957"/>
              <a:gd name="connsiteX3" fmla="*/ 0 w 12582001"/>
              <a:gd name="connsiteY3" fmla="*/ 544726 h 4858957"/>
              <a:gd name="connsiteX0" fmla="*/ 0 w 12582001"/>
              <a:gd name="connsiteY0" fmla="*/ 9728 h 4323959"/>
              <a:gd name="connsiteX1" fmla="*/ 9932111 w 12582001"/>
              <a:gd name="connsiteY1" fmla="*/ 0 h 4323959"/>
              <a:gd name="connsiteX2" fmla="*/ 9912571 w 12582001"/>
              <a:gd name="connsiteY2" fmla="*/ 4323591 h 4323959"/>
              <a:gd name="connsiteX3" fmla="*/ 0 w 12582001"/>
              <a:gd name="connsiteY3" fmla="*/ 9728 h 4323959"/>
              <a:gd name="connsiteX0" fmla="*/ 0 w 9932111"/>
              <a:gd name="connsiteY0" fmla="*/ 9728 h 4323959"/>
              <a:gd name="connsiteX1" fmla="*/ 9932111 w 9932111"/>
              <a:gd name="connsiteY1" fmla="*/ 0 h 4323959"/>
              <a:gd name="connsiteX2" fmla="*/ 9912571 w 9932111"/>
              <a:gd name="connsiteY2" fmla="*/ 4323591 h 4323959"/>
              <a:gd name="connsiteX3" fmla="*/ 0 w 9932111"/>
              <a:gd name="connsiteY3" fmla="*/ 9728 h 4323959"/>
              <a:gd name="connsiteX0" fmla="*/ 1 w 9954664"/>
              <a:gd name="connsiteY0" fmla="*/ 322078 h 4636277"/>
              <a:gd name="connsiteX1" fmla="*/ 9932112 w 9954664"/>
              <a:gd name="connsiteY1" fmla="*/ 312350 h 4636277"/>
              <a:gd name="connsiteX2" fmla="*/ 9953847 w 9954664"/>
              <a:gd name="connsiteY2" fmla="*/ 4635941 h 4636277"/>
              <a:gd name="connsiteX3" fmla="*/ 1 w 9954664"/>
              <a:gd name="connsiteY3" fmla="*/ 322078 h 4636277"/>
              <a:gd name="connsiteX0" fmla="*/ 1 w 9954664"/>
              <a:gd name="connsiteY0" fmla="*/ 322313 h 4639687"/>
              <a:gd name="connsiteX1" fmla="*/ 9932112 w 9954664"/>
              <a:gd name="connsiteY1" fmla="*/ 312585 h 4639687"/>
              <a:gd name="connsiteX2" fmla="*/ 9953847 w 9954664"/>
              <a:gd name="connsiteY2" fmla="*/ 4639351 h 4639687"/>
              <a:gd name="connsiteX3" fmla="*/ 1 w 9954664"/>
              <a:gd name="connsiteY3" fmla="*/ 322313 h 4639687"/>
              <a:gd name="connsiteX0" fmla="*/ 1 w 10687778"/>
              <a:gd name="connsiteY0" fmla="*/ 321248 h 4638286"/>
              <a:gd name="connsiteX1" fmla="*/ 9947987 w 10687778"/>
              <a:gd name="connsiteY1" fmla="*/ 314695 h 4638286"/>
              <a:gd name="connsiteX2" fmla="*/ 9953847 w 10687778"/>
              <a:gd name="connsiteY2" fmla="*/ 4638286 h 4638286"/>
              <a:gd name="connsiteX3" fmla="*/ 1 w 10687778"/>
              <a:gd name="connsiteY3" fmla="*/ 321248 h 4638286"/>
              <a:gd name="connsiteX0" fmla="*/ 1 w 9953847"/>
              <a:gd name="connsiteY0" fmla="*/ 321248 h 4638286"/>
              <a:gd name="connsiteX1" fmla="*/ 9947987 w 9953847"/>
              <a:gd name="connsiteY1" fmla="*/ 314695 h 4638286"/>
              <a:gd name="connsiteX2" fmla="*/ 9953847 w 9953847"/>
              <a:gd name="connsiteY2" fmla="*/ 4638286 h 4638286"/>
              <a:gd name="connsiteX3" fmla="*/ 1 w 9953847"/>
              <a:gd name="connsiteY3" fmla="*/ 321248 h 4638286"/>
              <a:gd name="connsiteX0" fmla="*/ 0 w 9953846"/>
              <a:gd name="connsiteY0" fmla="*/ 6553 h 4323591"/>
              <a:gd name="connsiteX1" fmla="*/ 9947986 w 9953846"/>
              <a:gd name="connsiteY1" fmla="*/ 0 h 4323591"/>
              <a:gd name="connsiteX2" fmla="*/ 9953846 w 9953846"/>
              <a:gd name="connsiteY2" fmla="*/ 4323591 h 4323591"/>
              <a:gd name="connsiteX3" fmla="*/ 0 w 9953846"/>
              <a:gd name="connsiteY3" fmla="*/ 6553 h 4323591"/>
              <a:gd name="connsiteX0" fmla="*/ 94398 w 10048244"/>
              <a:gd name="connsiteY0" fmla="*/ 551576 h 4868614"/>
              <a:gd name="connsiteX1" fmla="*/ 10042384 w 10048244"/>
              <a:gd name="connsiteY1" fmla="*/ 545023 h 4868614"/>
              <a:gd name="connsiteX2" fmla="*/ 10048244 w 10048244"/>
              <a:gd name="connsiteY2" fmla="*/ 4868614 h 4868614"/>
              <a:gd name="connsiteX3" fmla="*/ 94398 w 10048244"/>
              <a:gd name="connsiteY3" fmla="*/ 551576 h 4868614"/>
              <a:gd name="connsiteX0" fmla="*/ 94398 w 10048244"/>
              <a:gd name="connsiteY0" fmla="*/ 551576 h 4868614"/>
              <a:gd name="connsiteX1" fmla="*/ 10042384 w 10048244"/>
              <a:gd name="connsiteY1" fmla="*/ 545023 h 4868614"/>
              <a:gd name="connsiteX2" fmla="*/ 10048244 w 10048244"/>
              <a:gd name="connsiteY2" fmla="*/ 4868614 h 4868614"/>
              <a:gd name="connsiteX3" fmla="*/ 94398 w 10048244"/>
              <a:gd name="connsiteY3" fmla="*/ 551576 h 4868614"/>
              <a:gd name="connsiteX0" fmla="*/ 0 w 9953846"/>
              <a:gd name="connsiteY0" fmla="*/ 6553 h 4323591"/>
              <a:gd name="connsiteX1" fmla="*/ 9947986 w 9953846"/>
              <a:gd name="connsiteY1" fmla="*/ 0 h 4323591"/>
              <a:gd name="connsiteX2" fmla="*/ 9953846 w 9953846"/>
              <a:gd name="connsiteY2" fmla="*/ 4323591 h 4323591"/>
              <a:gd name="connsiteX3" fmla="*/ 0 w 9953846"/>
              <a:gd name="connsiteY3" fmla="*/ 6553 h 4323591"/>
              <a:gd name="connsiteX0" fmla="*/ 0 w 12128783"/>
              <a:gd name="connsiteY0" fmla="*/ 6553 h 4323591"/>
              <a:gd name="connsiteX1" fmla="*/ 9947986 w 12128783"/>
              <a:gd name="connsiteY1" fmla="*/ 0 h 4323591"/>
              <a:gd name="connsiteX2" fmla="*/ 9953846 w 12128783"/>
              <a:gd name="connsiteY2" fmla="*/ 4323591 h 4323591"/>
              <a:gd name="connsiteX3" fmla="*/ 0 w 12128783"/>
              <a:gd name="connsiteY3" fmla="*/ 6553 h 4323591"/>
              <a:gd name="connsiteX0" fmla="*/ 0 w 9953846"/>
              <a:gd name="connsiteY0" fmla="*/ 6553 h 4323591"/>
              <a:gd name="connsiteX1" fmla="*/ 9947986 w 9953846"/>
              <a:gd name="connsiteY1" fmla="*/ 0 h 4323591"/>
              <a:gd name="connsiteX2" fmla="*/ 9953846 w 9953846"/>
              <a:gd name="connsiteY2" fmla="*/ 4323591 h 4323591"/>
              <a:gd name="connsiteX3" fmla="*/ 0 w 9953846"/>
              <a:gd name="connsiteY3" fmla="*/ 6553 h 4323591"/>
            </a:gdLst>
            <a:ahLst/>
            <a:cxnLst>
              <a:cxn ang="0">
                <a:pos x="connsiteX0" y="connsiteY0"/>
              </a:cxn>
              <a:cxn ang="0">
                <a:pos x="connsiteX1" y="connsiteY1"/>
              </a:cxn>
              <a:cxn ang="0">
                <a:pos x="connsiteX2" y="connsiteY2"/>
              </a:cxn>
              <a:cxn ang="0">
                <a:pos x="connsiteX3" y="connsiteY3"/>
              </a:cxn>
            </a:cxnLst>
            <a:rect l="l" t="t" r="r" b="b"/>
            <a:pathLst>
              <a:path w="9953846" h="4323591">
                <a:moveTo>
                  <a:pt x="0" y="6553"/>
                </a:moveTo>
                <a:lnTo>
                  <a:pt x="9947986" y="0"/>
                </a:lnTo>
                <a:cubicBezTo>
                  <a:pt x="9949939" y="1441197"/>
                  <a:pt x="9951893" y="2882394"/>
                  <a:pt x="9953846" y="4323591"/>
                </a:cubicBezTo>
                <a:cubicBezTo>
                  <a:pt x="5057796" y="4324683"/>
                  <a:pt x="1029677" y="1244862"/>
                  <a:pt x="0" y="6553"/>
                </a:cubicBezTo>
                <a:close/>
              </a:path>
            </a:pathLst>
          </a:custGeom>
          <a:solidFill>
            <a:schemeClr val="bg1"/>
          </a:solidFill>
        </p:spPr>
        <p:txBody>
          <a:bodyPr anchor="ctr"/>
          <a:lstStyle>
            <a:lvl1pPr marL="0" indent="0" algn="r">
              <a:buNone/>
              <a:defRPr/>
            </a:lvl1pPr>
          </a:lstStyle>
          <a:p>
            <a:r>
              <a:rPr lang="en-GB" dirty="0"/>
              <a:t>Place picture here. </a:t>
            </a:r>
            <a:br>
              <a:rPr lang="en-GB" dirty="0"/>
            </a:br>
            <a:r>
              <a:rPr lang="en-GB" dirty="0"/>
              <a:t>To retain shape when </a:t>
            </a:r>
            <a:br>
              <a:rPr lang="en-GB" dirty="0"/>
            </a:br>
            <a:r>
              <a:rPr lang="en-GB" dirty="0"/>
              <a:t>changing picture, </a:t>
            </a:r>
            <a:br>
              <a:rPr lang="en-GB" dirty="0"/>
            </a:br>
            <a:r>
              <a:rPr lang="en-GB" dirty="0"/>
              <a:t>delete the current picture </a:t>
            </a:r>
            <a:br>
              <a:rPr lang="en-GB" dirty="0"/>
            </a:br>
            <a:r>
              <a:rPr lang="en-GB" dirty="0"/>
              <a:t>before placing a new one.</a:t>
            </a:r>
          </a:p>
          <a:p>
            <a:endParaRPr lang="en-GB" dirty="0"/>
          </a:p>
        </p:txBody>
      </p:sp>
      <p:sp>
        <p:nvSpPr>
          <p:cNvPr id="16" name="Text Placeholder 5">
            <a:extLst>
              <a:ext uri="{FF2B5EF4-FFF2-40B4-BE49-F238E27FC236}">
                <a16:creationId xmlns:a16="http://schemas.microsoft.com/office/drawing/2014/main" id="{A85654EB-E6F8-A947-A42F-322DDAC4DCB2}"/>
              </a:ext>
            </a:extLst>
          </p:cNvPr>
          <p:cNvSpPr>
            <a:spLocks noGrp="1"/>
          </p:cNvSpPr>
          <p:nvPr>
            <p:ph type="body" sz="quarter" idx="15" hasCustomPrompt="1"/>
          </p:nvPr>
        </p:nvSpPr>
        <p:spPr>
          <a:xfrm>
            <a:off x="1028960" y="4206964"/>
            <a:ext cx="5059356" cy="488957"/>
          </a:xfrm>
        </p:spPr>
        <p:txBody>
          <a:bodyPr>
            <a:noAutofit/>
          </a:bodyPr>
          <a:lstStyle>
            <a:lvl1pPr marL="0" indent="0">
              <a:spcAft>
                <a:spcPts val="0"/>
              </a:spcAft>
              <a:buNone/>
              <a:defRPr sz="2000">
                <a:solidFill>
                  <a:schemeClr val="tx1"/>
                </a:solidFill>
              </a:defRPr>
            </a:lvl1pPr>
            <a:lvl2pPr marL="0" indent="0">
              <a:buNone/>
              <a:defRPr sz="4600">
                <a:solidFill>
                  <a:schemeClr val="accent1"/>
                </a:solidFill>
              </a:defRPr>
            </a:lvl2pPr>
            <a:lvl3pPr marL="0" indent="0">
              <a:buNone/>
              <a:defRPr sz="4600">
                <a:solidFill>
                  <a:schemeClr val="accent1"/>
                </a:solidFill>
              </a:defRPr>
            </a:lvl3pPr>
            <a:lvl4pPr marL="0" indent="0">
              <a:buNone/>
              <a:defRPr sz="4600">
                <a:solidFill>
                  <a:schemeClr val="accent1"/>
                </a:solidFill>
              </a:defRPr>
            </a:lvl4pPr>
            <a:lvl5pPr marL="0" indent="0">
              <a:buNone/>
              <a:defRPr sz="4600">
                <a:solidFill>
                  <a:schemeClr val="accent1"/>
                </a:solidFill>
              </a:defRPr>
            </a:lvl5pPr>
          </a:lstStyle>
          <a:p>
            <a:pPr lvl="0"/>
            <a:r>
              <a:rPr lang="en-US" dirty="0"/>
              <a:t>Subheading here</a:t>
            </a:r>
            <a:endParaRPr lang="en-GB" dirty="0"/>
          </a:p>
        </p:txBody>
      </p:sp>
      <p:sp>
        <p:nvSpPr>
          <p:cNvPr id="6" name="Text Placeholder 5">
            <a:extLst>
              <a:ext uri="{FF2B5EF4-FFF2-40B4-BE49-F238E27FC236}">
                <a16:creationId xmlns:a16="http://schemas.microsoft.com/office/drawing/2014/main" id="{0BF776F8-AD6B-EE4B-B1CE-3D8B62E0DA49}"/>
              </a:ext>
            </a:extLst>
          </p:cNvPr>
          <p:cNvSpPr>
            <a:spLocks noGrp="1"/>
          </p:cNvSpPr>
          <p:nvPr>
            <p:ph type="body" sz="quarter" idx="14" hasCustomPrompt="1"/>
          </p:nvPr>
        </p:nvSpPr>
        <p:spPr>
          <a:xfrm>
            <a:off x="1036644" y="3375412"/>
            <a:ext cx="5059356" cy="727075"/>
          </a:xfrm>
        </p:spPr>
        <p:txBody>
          <a:bodyPr>
            <a:noAutofit/>
          </a:bodyPr>
          <a:lstStyle>
            <a:lvl1pPr marL="0" indent="0">
              <a:lnSpc>
                <a:spcPct val="90000"/>
              </a:lnSpc>
              <a:spcAft>
                <a:spcPts val="0"/>
              </a:spcAft>
              <a:buNone/>
              <a:defRPr sz="4600">
                <a:solidFill>
                  <a:schemeClr val="accent1"/>
                </a:solidFill>
              </a:defRPr>
            </a:lvl1pPr>
            <a:lvl2pPr marL="0" indent="0">
              <a:buNone/>
              <a:defRPr sz="4600">
                <a:solidFill>
                  <a:schemeClr val="accent1"/>
                </a:solidFill>
              </a:defRPr>
            </a:lvl2pPr>
            <a:lvl3pPr marL="0" indent="0">
              <a:buNone/>
              <a:defRPr sz="4600">
                <a:solidFill>
                  <a:schemeClr val="accent1"/>
                </a:solidFill>
              </a:defRPr>
            </a:lvl3pPr>
            <a:lvl4pPr marL="0" indent="0">
              <a:buNone/>
              <a:defRPr sz="4600">
                <a:solidFill>
                  <a:schemeClr val="accent1"/>
                </a:solidFill>
              </a:defRPr>
            </a:lvl4pPr>
            <a:lvl5pPr marL="0" indent="0">
              <a:buNone/>
              <a:defRPr sz="4600">
                <a:solidFill>
                  <a:schemeClr val="accent1"/>
                </a:solidFill>
              </a:defRPr>
            </a:lvl5pPr>
          </a:lstStyle>
          <a:p>
            <a:pPr lvl="0"/>
            <a:r>
              <a:rPr lang="en-US" dirty="0"/>
              <a:t>title here</a:t>
            </a:r>
            <a:endParaRPr lang="en-GB" dirty="0"/>
          </a:p>
        </p:txBody>
      </p:sp>
      <p:sp>
        <p:nvSpPr>
          <p:cNvPr id="2" name="Title 1">
            <a:extLst>
              <a:ext uri="{FF2B5EF4-FFF2-40B4-BE49-F238E27FC236}">
                <a16:creationId xmlns:a16="http://schemas.microsoft.com/office/drawing/2014/main" id="{38488D73-2FC2-9443-A42C-DCFC84BEEC8C}"/>
              </a:ext>
            </a:extLst>
          </p:cNvPr>
          <p:cNvSpPr>
            <a:spLocks noGrp="1"/>
          </p:cNvSpPr>
          <p:nvPr>
            <p:ph type="title" hasCustomPrompt="1"/>
          </p:nvPr>
        </p:nvSpPr>
        <p:spPr>
          <a:xfrm>
            <a:off x="1016824" y="2741718"/>
            <a:ext cx="4093058" cy="629249"/>
          </a:xfrm>
        </p:spPr>
        <p:txBody>
          <a:bodyPr>
            <a:noAutofit/>
          </a:bodyPr>
          <a:lstStyle>
            <a:lvl1pPr>
              <a:lnSpc>
                <a:spcPct val="90000"/>
              </a:lnSpc>
              <a:defRPr sz="4600">
                <a:solidFill>
                  <a:schemeClr val="accent4"/>
                </a:solidFill>
              </a:defRPr>
            </a:lvl1pPr>
          </a:lstStyle>
          <a:p>
            <a:r>
              <a:rPr lang="en-US" dirty="0"/>
              <a:t>Presentation </a:t>
            </a:r>
            <a:endParaRPr lang="en-GB" dirty="0"/>
          </a:p>
        </p:txBody>
      </p:sp>
      <p:sp>
        <p:nvSpPr>
          <p:cNvPr id="9" name="Text Placeholder 4">
            <a:extLst>
              <a:ext uri="{FF2B5EF4-FFF2-40B4-BE49-F238E27FC236}">
                <a16:creationId xmlns:a16="http://schemas.microsoft.com/office/drawing/2014/main" id="{88FE002E-0E57-7347-AB15-FCFE1E7D0165}"/>
              </a:ext>
            </a:extLst>
          </p:cNvPr>
          <p:cNvSpPr>
            <a:spLocks noGrp="1"/>
          </p:cNvSpPr>
          <p:nvPr>
            <p:ph type="body" sz="quarter" idx="16" hasCustomPrompt="1"/>
          </p:nvPr>
        </p:nvSpPr>
        <p:spPr>
          <a:xfrm>
            <a:off x="1019176" y="4807181"/>
            <a:ext cx="1499300" cy="360873"/>
          </a:xfrm>
        </p:spPr>
        <p:txBody>
          <a:bodyPr>
            <a:normAutofit/>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00/00/2018</a:t>
            </a:r>
            <a:endParaRPr lang="en-GB" dirty="0"/>
          </a:p>
        </p:txBody>
      </p:sp>
    </p:spTree>
    <p:extLst>
      <p:ext uri="{BB962C8B-B14F-4D97-AF65-F5344CB8AC3E}">
        <p14:creationId xmlns:p14="http://schemas.microsoft.com/office/powerpoint/2010/main" val="327791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9729-7761-1446-B0B6-2074B47EC2C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A3067F7-F7D7-484F-A18D-FE10B3BC502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D19415-81F4-8246-A053-E3C1F530B260}"/>
              </a:ext>
            </a:extLst>
          </p:cNvPr>
          <p:cNvSpPr>
            <a:spLocks noGrp="1"/>
          </p:cNvSpPr>
          <p:nvPr>
            <p:ph type="dt" sz="half" idx="10"/>
          </p:nvPr>
        </p:nvSpPr>
        <p:spPr/>
        <p:txBody>
          <a:bodyPr/>
          <a:lstStyle/>
          <a:p>
            <a:fld id="{3D5D456B-D0A4-4246-BFF1-60A574A2C99D}" type="datetimeFigureOut">
              <a:rPr lang="en-US" smtClean="0"/>
              <a:t>7/3/2020</a:t>
            </a:fld>
            <a:endParaRPr lang="en-US"/>
          </a:p>
        </p:txBody>
      </p:sp>
      <p:sp>
        <p:nvSpPr>
          <p:cNvPr id="5" name="Footer Placeholder 4">
            <a:extLst>
              <a:ext uri="{FF2B5EF4-FFF2-40B4-BE49-F238E27FC236}">
                <a16:creationId xmlns:a16="http://schemas.microsoft.com/office/drawing/2014/main" id="{ED00BE98-77A3-7841-AD28-7C48CE82E9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453886-7F20-1F41-86B0-48D85601B704}"/>
              </a:ext>
            </a:extLst>
          </p:cNvPr>
          <p:cNvSpPr>
            <a:spLocks noGrp="1"/>
          </p:cNvSpPr>
          <p:nvPr>
            <p:ph type="sldNum" sz="quarter" idx="12"/>
          </p:nvPr>
        </p:nvSpPr>
        <p:spPr/>
        <p:txBody>
          <a:bodyPr/>
          <a:lstStyle/>
          <a:p>
            <a:fld id="{01E87D5F-85B6-5647-B1D7-C5C8F24AFBD8}" type="slidenum">
              <a:rPr lang="en-US" smtClean="0"/>
              <a:t>‹#›</a:t>
            </a:fld>
            <a:endParaRPr lang="en-US"/>
          </a:p>
        </p:txBody>
      </p:sp>
    </p:spTree>
    <p:extLst>
      <p:ext uri="{BB962C8B-B14F-4D97-AF65-F5344CB8AC3E}">
        <p14:creationId xmlns:p14="http://schemas.microsoft.com/office/powerpoint/2010/main" val="3648842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04D8C-033A-734A-BA3F-18AACCFB5D8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919360B-9874-3242-B687-4F19F9D81C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E97A096-4278-5B40-888C-993C6F825EBB}"/>
              </a:ext>
            </a:extLst>
          </p:cNvPr>
          <p:cNvSpPr>
            <a:spLocks noGrp="1"/>
          </p:cNvSpPr>
          <p:nvPr>
            <p:ph type="dt" sz="half" idx="10"/>
          </p:nvPr>
        </p:nvSpPr>
        <p:spPr/>
        <p:txBody>
          <a:bodyPr/>
          <a:lstStyle/>
          <a:p>
            <a:fld id="{3D5D456B-D0A4-4246-BFF1-60A574A2C99D}" type="datetimeFigureOut">
              <a:rPr lang="en-US" smtClean="0"/>
              <a:t>7/3/2020</a:t>
            </a:fld>
            <a:endParaRPr lang="en-US"/>
          </a:p>
        </p:txBody>
      </p:sp>
      <p:sp>
        <p:nvSpPr>
          <p:cNvPr id="5" name="Footer Placeholder 4">
            <a:extLst>
              <a:ext uri="{FF2B5EF4-FFF2-40B4-BE49-F238E27FC236}">
                <a16:creationId xmlns:a16="http://schemas.microsoft.com/office/drawing/2014/main" id="{B85A166A-32F0-404F-8EEF-7D986AE2AD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58F7E3-1592-9D46-8795-F5C08AE4EE0C}"/>
              </a:ext>
            </a:extLst>
          </p:cNvPr>
          <p:cNvSpPr>
            <a:spLocks noGrp="1"/>
          </p:cNvSpPr>
          <p:nvPr>
            <p:ph type="sldNum" sz="quarter" idx="12"/>
          </p:nvPr>
        </p:nvSpPr>
        <p:spPr/>
        <p:txBody>
          <a:bodyPr/>
          <a:lstStyle/>
          <a:p>
            <a:fld id="{01E87D5F-85B6-5647-B1D7-C5C8F24AFBD8}" type="slidenum">
              <a:rPr lang="en-US" smtClean="0"/>
              <a:t>‹#›</a:t>
            </a:fld>
            <a:endParaRPr lang="en-US"/>
          </a:p>
        </p:txBody>
      </p:sp>
    </p:spTree>
    <p:extLst>
      <p:ext uri="{BB962C8B-B14F-4D97-AF65-F5344CB8AC3E}">
        <p14:creationId xmlns:p14="http://schemas.microsoft.com/office/powerpoint/2010/main" val="350633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4EBAE-9B0C-0D42-B6FF-9C243D7CE73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C489C1C-5716-8941-AC90-CF6AE7BD146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9AAD8C8-19F6-0E4B-A1CB-EA3857FB4F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2BB4C89-5F01-964A-A44C-12CD2714BE01}"/>
              </a:ext>
            </a:extLst>
          </p:cNvPr>
          <p:cNvSpPr>
            <a:spLocks noGrp="1"/>
          </p:cNvSpPr>
          <p:nvPr>
            <p:ph type="dt" sz="half" idx="10"/>
          </p:nvPr>
        </p:nvSpPr>
        <p:spPr/>
        <p:txBody>
          <a:bodyPr/>
          <a:lstStyle/>
          <a:p>
            <a:fld id="{3D5D456B-D0A4-4246-BFF1-60A574A2C99D}" type="datetimeFigureOut">
              <a:rPr lang="en-US" smtClean="0"/>
              <a:t>7/3/2020</a:t>
            </a:fld>
            <a:endParaRPr lang="en-US"/>
          </a:p>
        </p:txBody>
      </p:sp>
      <p:sp>
        <p:nvSpPr>
          <p:cNvPr id="6" name="Footer Placeholder 5">
            <a:extLst>
              <a:ext uri="{FF2B5EF4-FFF2-40B4-BE49-F238E27FC236}">
                <a16:creationId xmlns:a16="http://schemas.microsoft.com/office/drawing/2014/main" id="{8D741AA0-5CCD-FC47-8BD6-5B45CC275B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3B905C-99D7-A145-8BBD-F150B2412772}"/>
              </a:ext>
            </a:extLst>
          </p:cNvPr>
          <p:cNvSpPr>
            <a:spLocks noGrp="1"/>
          </p:cNvSpPr>
          <p:nvPr>
            <p:ph type="sldNum" sz="quarter" idx="12"/>
          </p:nvPr>
        </p:nvSpPr>
        <p:spPr/>
        <p:txBody>
          <a:bodyPr/>
          <a:lstStyle/>
          <a:p>
            <a:fld id="{01E87D5F-85B6-5647-B1D7-C5C8F24AFBD8}" type="slidenum">
              <a:rPr lang="en-US" smtClean="0"/>
              <a:t>‹#›</a:t>
            </a:fld>
            <a:endParaRPr lang="en-US"/>
          </a:p>
        </p:txBody>
      </p:sp>
    </p:spTree>
    <p:extLst>
      <p:ext uri="{BB962C8B-B14F-4D97-AF65-F5344CB8AC3E}">
        <p14:creationId xmlns:p14="http://schemas.microsoft.com/office/powerpoint/2010/main" val="3147994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DBCB8-903D-CB49-A06C-7BE7A620336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36ACB55-54AB-814F-B59D-751D6FDEB3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95721DF-68C4-B047-889B-C084F9556CB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F583A0C-F702-5347-B89D-3190BB0150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A8ABE12-8302-1C42-88EC-5B4B27F5E25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ECDDC3B-8760-754E-A50C-08AA06EDC56D}"/>
              </a:ext>
            </a:extLst>
          </p:cNvPr>
          <p:cNvSpPr>
            <a:spLocks noGrp="1"/>
          </p:cNvSpPr>
          <p:nvPr>
            <p:ph type="dt" sz="half" idx="10"/>
          </p:nvPr>
        </p:nvSpPr>
        <p:spPr/>
        <p:txBody>
          <a:bodyPr/>
          <a:lstStyle/>
          <a:p>
            <a:fld id="{3D5D456B-D0A4-4246-BFF1-60A574A2C99D}" type="datetimeFigureOut">
              <a:rPr lang="en-US" smtClean="0"/>
              <a:t>7/3/2020</a:t>
            </a:fld>
            <a:endParaRPr lang="en-US"/>
          </a:p>
        </p:txBody>
      </p:sp>
      <p:sp>
        <p:nvSpPr>
          <p:cNvPr id="8" name="Footer Placeholder 7">
            <a:extLst>
              <a:ext uri="{FF2B5EF4-FFF2-40B4-BE49-F238E27FC236}">
                <a16:creationId xmlns:a16="http://schemas.microsoft.com/office/drawing/2014/main" id="{4F9DF70B-0E8B-3749-A5EE-A1EA303B50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851685-1513-584A-9EA3-8FA43C5E7314}"/>
              </a:ext>
            </a:extLst>
          </p:cNvPr>
          <p:cNvSpPr>
            <a:spLocks noGrp="1"/>
          </p:cNvSpPr>
          <p:nvPr>
            <p:ph type="sldNum" sz="quarter" idx="12"/>
          </p:nvPr>
        </p:nvSpPr>
        <p:spPr/>
        <p:txBody>
          <a:bodyPr/>
          <a:lstStyle/>
          <a:p>
            <a:fld id="{01E87D5F-85B6-5647-B1D7-C5C8F24AFBD8}" type="slidenum">
              <a:rPr lang="en-US" smtClean="0"/>
              <a:t>‹#›</a:t>
            </a:fld>
            <a:endParaRPr lang="en-US"/>
          </a:p>
        </p:txBody>
      </p:sp>
    </p:spTree>
    <p:extLst>
      <p:ext uri="{BB962C8B-B14F-4D97-AF65-F5344CB8AC3E}">
        <p14:creationId xmlns:p14="http://schemas.microsoft.com/office/powerpoint/2010/main" val="1844508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4E4D-2608-4641-9DBB-421079A36A8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862EEE6-6646-9647-8D7A-D641B22F0F77}"/>
              </a:ext>
            </a:extLst>
          </p:cNvPr>
          <p:cNvSpPr>
            <a:spLocks noGrp="1"/>
          </p:cNvSpPr>
          <p:nvPr>
            <p:ph type="dt" sz="half" idx="10"/>
          </p:nvPr>
        </p:nvSpPr>
        <p:spPr/>
        <p:txBody>
          <a:bodyPr/>
          <a:lstStyle/>
          <a:p>
            <a:fld id="{3D5D456B-D0A4-4246-BFF1-60A574A2C99D}" type="datetimeFigureOut">
              <a:rPr lang="en-US" smtClean="0"/>
              <a:t>7/3/2020</a:t>
            </a:fld>
            <a:endParaRPr lang="en-US"/>
          </a:p>
        </p:txBody>
      </p:sp>
      <p:sp>
        <p:nvSpPr>
          <p:cNvPr id="4" name="Footer Placeholder 3">
            <a:extLst>
              <a:ext uri="{FF2B5EF4-FFF2-40B4-BE49-F238E27FC236}">
                <a16:creationId xmlns:a16="http://schemas.microsoft.com/office/drawing/2014/main" id="{A7E64C08-15FB-0A4C-8C3C-F856FB08B6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0E96CF-D490-C44A-9FE3-E35447AADE55}"/>
              </a:ext>
            </a:extLst>
          </p:cNvPr>
          <p:cNvSpPr>
            <a:spLocks noGrp="1"/>
          </p:cNvSpPr>
          <p:nvPr>
            <p:ph type="sldNum" sz="quarter" idx="12"/>
          </p:nvPr>
        </p:nvSpPr>
        <p:spPr/>
        <p:txBody>
          <a:bodyPr/>
          <a:lstStyle/>
          <a:p>
            <a:fld id="{01E87D5F-85B6-5647-B1D7-C5C8F24AFBD8}" type="slidenum">
              <a:rPr lang="en-US" smtClean="0"/>
              <a:t>‹#›</a:t>
            </a:fld>
            <a:endParaRPr lang="en-US"/>
          </a:p>
        </p:txBody>
      </p:sp>
    </p:spTree>
    <p:extLst>
      <p:ext uri="{BB962C8B-B14F-4D97-AF65-F5344CB8AC3E}">
        <p14:creationId xmlns:p14="http://schemas.microsoft.com/office/powerpoint/2010/main" val="3426176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DDE69-50DD-AE49-8831-714389539281}"/>
              </a:ext>
            </a:extLst>
          </p:cNvPr>
          <p:cNvSpPr>
            <a:spLocks noGrp="1"/>
          </p:cNvSpPr>
          <p:nvPr>
            <p:ph type="dt" sz="half" idx="10"/>
          </p:nvPr>
        </p:nvSpPr>
        <p:spPr/>
        <p:txBody>
          <a:bodyPr/>
          <a:lstStyle/>
          <a:p>
            <a:fld id="{3D5D456B-D0A4-4246-BFF1-60A574A2C99D}" type="datetimeFigureOut">
              <a:rPr lang="en-US" smtClean="0"/>
              <a:t>7/3/2020</a:t>
            </a:fld>
            <a:endParaRPr lang="en-US"/>
          </a:p>
        </p:txBody>
      </p:sp>
      <p:sp>
        <p:nvSpPr>
          <p:cNvPr id="3" name="Footer Placeholder 2">
            <a:extLst>
              <a:ext uri="{FF2B5EF4-FFF2-40B4-BE49-F238E27FC236}">
                <a16:creationId xmlns:a16="http://schemas.microsoft.com/office/drawing/2014/main" id="{3198207C-87D9-1046-837A-588F91957A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CBB6E0-5F86-4445-864E-081F56A28879}"/>
              </a:ext>
            </a:extLst>
          </p:cNvPr>
          <p:cNvSpPr>
            <a:spLocks noGrp="1"/>
          </p:cNvSpPr>
          <p:nvPr>
            <p:ph type="sldNum" sz="quarter" idx="12"/>
          </p:nvPr>
        </p:nvSpPr>
        <p:spPr/>
        <p:txBody>
          <a:bodyPr/>
          <a:lstStyle/>
          <a:p>
            <a:fld id="{01E87D5F-85B6-5647-B1D7-C5C8F24AFBD8}" type="slidenum">
              <a:rPr lang="en-US" smtClean="0"/>
              <a:t>‹#›</a:t>
            </a:fld>
            <a:endParaRPr lang="en-US"/>
          </a:p>
        </p:txBody>
      </p:sp>
    </p:spTree>
    <p:extLst>
      <p:ext uri="{BB962C8B-B14F-4D97-AF65-F5344CB8AC3E}">
        <p14:creationId xmlns:p14="http://schemas.microsoft.com/office/powerpoint/2010/main" val="3213974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E3E2E-916D-B449-BDB3-87D7BC56A9F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8C840CC-7831-C541-AE9A-6A1F84DFD4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0A685C2-2338-5C42-9FAA-53CC251AF3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BC815D8-4D65-604F-96CC-98C7B522F79C}"/>
              </a:ext>
            </a:extLst>
          </p:cNvPr>
          <p:cNvSpPr>
            <a:spLocks noGrp="1"/>
          </p:cNvSpPr>
          <p:nvPr>
            <p:ph type="dt" sz="half" idx="10"/>
          </p:nvPr>
        </p:nvSpPr>
        <p:spPr/>
        <p:txBody>
          <a:bodyPr/>
          <a:lstStyle/>
          <a:p>
            <a:fld id="{3D5D456B-D0A4-4246-BFF1-60A574A2C99D}" type="datetimeFigureOut">
              <a:rPr lang="en-US" smtClean="0"/>
              <a:t>7/3/2020</a:t>
            </a:fld>
            <a:endParaRPr lang="en-US"/>
          </a:p>
        </p:txBody>
      </p:sp>
      <p:sp>
        <p:nvSpPr>
          <p:cNvPr id="6" name="Footer Placeholder 5">
            <a:extLst>
              <a:ext uri="{FF2B5EF4-FFF2-40B4-BE49-F238E27FC236}">
                <a16:creationId xmlns:a16="http://schemas.microsoft.com/office/drawing/2014/main" id="{12144972-FA5F-B445-AC1D-1BA39FC659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638D81-B867-8544-B8A3-CFF7325F6F4F}"/>
              </a:ext>
            </a:extLst>
          </p:cNvPr>
          <p:cNvSpPr>
            <a:spLocks noGrp="1"/>
          </p:cNvSpPr>
          <p:nvPr>
            <p:ph type="sldNum" sz="quarter" idx="12"/>
          </p:nvPr>
        </p:nvSpPr>
        <p:spPr/>
        <p:txBody>
          <a:bodyPr/>
          <a:lstStyle/>
          <a:p>
            <a:fld id="{01E87D5F-85B6-5647-B1D7-C5C8F24AFBD8}" type="slidenum">
              <a:rPr lang="en-US" smtClean="0"/>
              <a:t>‹#›</a:t>
            </a:fld>
            <a:endParaRPr lang="en-US"/>
          </a:p>
        </p:txBody>
      </p:sp>
    </p:spTree>
    <p:extLst>
      <p:ext uri="{BB962C8B-B14F-4D97-AF65-F5344CB8AC3E}">
        <p14:creationId xmlns:p14="http://schemas.microsoft.com/office/powerpoint/2010/main" val="3579079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79C99-F545-9F45-A130-381CF772703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EA9D6EE-1A7B-FA4B-A467-6EE5E9E3D2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0F4610-398A-3446-8EE6-60BBA8755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7DDB2C-33AE-4649-AD23-E97B6DAA636B}"/>
              </a:ext>
            </a:extLst>
          </p:cNvPr>
          <p:cNvSpPr>
            <a:spLocks noGrp="1"/>
          </p:cNvSpPr>
          <p:nvPr>
            <p:ph type="dt" sz="half" idx="10"/>
          </p:nvPr>
        </p:nvSpPr>
        <p:spPr/>
        <p:txBody>
          <a:bodyPr/>
          <a:lstStyle/>
          <a:p>
            <a:fld id="{3D5D456B-D0A4-4246-BFF1-60A574A2C99D}" type="datetimeFigureOut">
              <a:rPr lang="en-US" smtClean="0"/>
              <a:t>7/3/2020</a:t>
            </a:fld>
            <a:endParaRPr lang="en-US"/>
          </a:p>
        </p:txBody>
      </p:sp>
      <p:sp>
        <p:nvSpPr>
          <p:cNvPr id="6" name="Footer Placeholder 5">
            <a:extLst>
              <a:ext uri="{FF2B5EF4-FFF2-40B4-BE49-F238E27FC236}">
                <a16:creationId xmlns:a16="http://schemas.microsoft.com/office/drawing/2014/main" id="{653E9F7A-71E2-7E43-9E4B-880724865B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3F3B21-8A24-FC44-8012-D37641578033}"/>
              </a:ext>
            </a:extLst>
          </p:cNvPr>
          <p:cNvSpPr>
            <a:spLocks noGrp="1"/>
          </p:cNvSpPr>
          <p:nvPr>
            <p:ph type="sldNum" sz="quarter" idx="12"/>
          </p:nvPr>
        </p:nvSpPr>
        <p:spPr/>
        <p:txBody>
          <a:bodyPr/>
          <a:lstStyle/>
          <a:p>
            <a:fld id="{01E87D5F-85B6-5647-B1D7-C5C8F24AFBD8}" type="slidenum">
              <a:rPr lang="en-US" smtClean="0"/>
              <a:t>‹#›</a:t>
            </a:fld>
            <a:endParaRPr lang="en-US"/>
          </a:p>
        </p:txBody>
      </p:sp>
    </p:spTree>
    <p:extLst>
      <p:ext uri="{BB962C8B-B14F-4D97-AF65-F5344CB8AC3E}">
        <p14:creationId xmlns:p14="http://schemas.microsoft.com/office/powerpoint/2010/main" val="3459739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D6ED41-AF2A-1F4F-9F45-B037D72131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EF5CB80-436A-C041-BD9F-20F3B5A47B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F9CC00-8F1D-CA48-B1BC-4F1A1D19F8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5D456B-D0A4-4246-BFF1-60A574A2C99D}" type="datetimeFigureOut">
              <a:rPr lang="en-US" smtClean="0"/>
              <a:t>7/3/2020</a:t>
            </a:fld>
            <a:endParaRPr lang="en-US"/>
          </a:p>
        </p:txBody>
      </p:sp>
      <p:sp>
        <p:nvSpPr>
          <p:cNvPr id="5" name="Footer Placeholder 4">
            <a:extLst>
              <a:ext uri="{FF2B5EF4-FFF2-40B4-BE49-F238E27FC236}">
                <a16:creationId xmlns:a16="http://schemas.microsoft.com/office/drawing/2014/main" id="{8B8DC4A8-A3AD-684E-834F-1CE5114089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92AD5E-5267-C741-AF65-2112D01FE5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E87D5F-85B6-5647-B1D7-C5C8F24AFBD8}" type="slidenum">
              <a:rPr lang="en-US" smtClean="0"/>
              <a:t>‹#›</a:t>
            </a:fld>
            <a:endParaRPr lang="en-US"/>
          </a:p>
        </p:txBody>
      </p:sp>
    </p:spTree>
    <p:extLst>
      <p:ext uri="{BB962C8B-B14F-4D97-AF65-F5344CB8AC3E}">
        <p14:creationId xmlns:p14="http://schemas.microsoft.com/office/powerpoint/2010/main" val="3725471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hyperlink" Target="https://help.instagram.com/788388387972460?helpref=faq_content"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help.instagram.com/788388387972460?helpref=faq_content"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https://mllj2j8xvfl0.i.optimole.com/KWneUgA-qpJz68Xv/w:470/h:407/q:auto/dpr:2.0/https:/s15158.pcdn.co/wp-content/uploads/2018/12/image5.jpg"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hyperlink" Target="http://www.gachecker.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upport.google.com/analytics/answer/1032385?hl=en" TargetMode="External"/><Relationship Id="rId2" Type="http://schemas.openxmlformats.org/officeDocument/2006/relationships/hyperlink" Target="https://www.wix.com/my-account/site-selector/?buttonText=Open%20Marketing%20Integrations&amp;title=Select%20a%20Site&amp;autoSelectOnSingleSite=true&amp;actionUrl=https://www.wix.com/dashboard/%7b%7bmetaSiteId%7d%7d/marketing-integration/" TargetMode="Externa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image" Target="https://www.stikkymedia.com/wp-content/uploads/2019/08/continuous-movement-marketing.pn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GB" dirty="0"/>
              <a:t>With Compass Marketing</a:t>
            </a:r>
          </a:p>
        </p:txBody>
      </p:sp>
      <p:sp>
        <p:nvSpPr>
          <p:cNvPr id="4" name="Text Placeholder 3"/>
          <p:cNvSpPr>
            <a:spLocks noGrp="1"/>
          </p:cNvSpPr>
          <p:nvPr>
            <p:ph type="body" sz="quarter" idx="14"/>
          </p:nvPr>
        </p:nvSpPr>
        <p:spPr/>
        <p:txBody>
          <a:bodyPr/>
          <a:lstStyle/>
          <a:p>
            <a:r>
              <a:rPr lang="en-GB" dirty="0"/>
              <a:t>FOR BEGINNERS</a:t>
            </a:r>
          </a:p>
        </p:txBody>
      </p:sp>
      <p:sp>
        <p:nvSpPr>
          <p:cNvPr id="5" name="Title 4"/>
          <p:cNvSpPr>
            <a:spLocks noGrp="1"/>
          </p:cNvSpPr>
          <p:nvPr>
            <p:ph type="title"/>
          </p:nvPr>
        </p:nvSpPr>
        <p:spPr>
          <a:xfrm>
            <a:off x="1016823" y="2741718"/>
            <a:ext cx="6072599" cy="629249"/>
          </a:xfrm>
        </p:spPr>
        <p:txBody>
          <a:bodyPr/>
          <a:lstStyle/>
          <a:p>
            <a:r>
              <a:rPr lang="en-GB" dirty="0">
                <a:solidFill>
                  <a:schemeClr val="accent6"/>
                </a:solidFill>
              </a:rPr>
              <a:t>DIGITAL ANALYTICS </a:t>
            </a:r>
          </a:p>
        </p:txBody>
      </p:sp>
      <p:sp>
        <p:nvSpPr>
          <p:cNvPr id="6" name="Text Placeholder 5"/>
          <p:cNvSpPr>
            <a:spLocks noGrp="1"/>
          </p:cNvSpPr>
          <p:nvPr>
            <p:ph type="body" sz="quarter" idx="16"/>
          </p:nvPr>
        </p:nvSpPr>
        <p:spPr/>
        <p:txBody>
          <a:bodyPr/>
          <a:lstStyle/>
          <a:p>
            <a:r>
              <a:rPr lang="en-GB" dirty="0"/>
              <a:t>03/07/2020</a:t>
            </a:r>
          </a:p>
        </p:txBody>
      </p:sp>
    </p:spTree>
    <p:extLst>
      <p:ext uri="{BB962C8B-B14F-4D97-AF65-F5344CB8AC3E}">
        <p14:creationId xmlns:p14="http://schemas.microsoft.com/office/powerpoint/2010/main" val="3652952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A6812F-14AE-4348-B9B8-FA40DD3F953A}"/>
              </a:ext>
            </a:extLst>
          </p:cNvPr>
          <p:cNvSpPr/>
          <p:nvPr/>
        </p:nvSpPr>
        <p:spPr>
          <a:xfrm>
            <a:off x="1104900" y="919579"/>
            <a:ext cx="6096000" cy="3416320"/>
          </a:xfrm>
          <a:prstGeom prst="rect">
            <a:avLst/>
          </a:prstGeom>
        </p:spPr>
        <p:txBody>
          <a:bodyPr>
            <a:spAutoFit/>
          </a:bodyPr>
          <a:lstStyle/>
          <a:p>
            <a:pPr>
              <a:spcAft>
                <a:spcPts val="0"/>
              </a:spcAft>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DIGITAL MARKETING ANALYTICS</a:t>
            </a:r>
          </a:p>
          <a:p>
            <a:pPr>
              <a:spcAft>
                <a:spcPts val="0"/>
              </a:spcAft>
            </a:pPr>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What is it? The measurement, analysis and reporting of activity taking place on your social media channels</a:t>
            </a:r>
          </a:p>
          <a:p>
            <a:pPr>
              <a:spcAft>
                <a:spcPts val="0"/>
              </a:spcAft>
            </a:pPr>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Why should I do it? SAME - In a nutshell – to make smarter, more informed decisions. TO see what’s working and what is not.</a:t>
            </a:r>
          </a:p>
          <a:p>
            <a:pPr>
              <a:spcAft>
                <a:spcPts val="0"/>
              </a:spcAft>
            </a:pPr>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What tool should I use? For basic information and what I am covering today, Facebook and Instagram’s own analytics functions are more than enough.</a:t>
            </a:r>
            <a:endParaRPr lang="en-US" dirty="0">
              <a:solidFill>
                <a:schemeClr val="tx2"/>
              </a:solidFill>
            </a:endParaRPr>
          </a:p>
        </p:txBody>
      </p:sp>
      <p:pic>
        <p:nvPicPr>
          <p:cNvPr id="12" name="Picture 11">
            <a:extLst>
              <a:ext uri="{FF2B5EF4-FFF2-40B4-BE49-F238E27FC236}">
                <a16:creationId xmlns:a16="http://schemas.microsoft.com/office/drawing/2014/main" id="{28321B9D-3BA3-864E-B446-D2807E4DD383}"/>
              </a:ext>
            </a:extLst>
          </p:cNvPr>
          <p:cNvPicPr>
            <a:picLocks noChangeAspect="1"/>
          </p:cNvPicPr>
          <p:nvPr/>
        </p:nvPicPr>
        <p:blipFill>
          <a:blip r:embed="rId2"/>
          <a:stretch>
            <a:fillRect/>
          </a:stretch>
        </p:blipFill>
        <p:spPr>
          <a:xfrm>
            <a:off x="8087684" y="635426"/>
            <a:ext cx="2999416" cy="1992313"/>
          </a:xfrm>
          <a:prstGeom prst="rect">
            <a:avLst/>
          </a:prstGeom>
        </p:spPr>
      </p:pic>
      <p:pic>
        <p:nvPicPr>
          <p:cNvPr id="13" name="Picture 12">
            <a:extLst>
              <a:ext uri="{FF2B5EF4-FFF2-40B4-BE49-F238E27FC236}">
                <a16:creationId xmlns:a16="http://schemas.microsoft.com/office/drawing/2014/main" id="{9DE3B7D1-941A-0241-AF4D-E81BBAEC7C40}"/>
              </a:ext>
            </a:extLst>
          </p:cNvPr>
          <p:cNvPicPr>
            <a:picLocks noChangeAspect="1"/>
          </p:cNvPicPr>
          <p:nvPr/>
        </p:nvPicPr>
        <p:blipFill>
          <a:blip r:embed="rId3"/>
          <a:stretch>
            <a:fillRect/>
          </a:stretch>
        </p:blipFill>
        <p:spPr>
          <a:xfrm>
            <a:off x="8358187" y="3106694"/>
            <a:ext cx="2458409" cy="2458409"/>
          </a:xfrm>
          <a:prstGeom prst="rect">
            <a:avLst/>
          </a:prstGeom>
        </p:spPr>
      </p:pic>
    </p:spTree>
    <p:extLst>
      <p:ext uri="{BB962C8B-B14F-4D97-AF65-F5344CB8AC3E}">
        <p14:creationId xmlns:p14="http://schemas.microsoft.com/office/powerpoint/2010/main" val="1429348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347BAA-791C-B149-A835-BBF4DCA1B027}"/>
              </a:ext>
            </a:extLst>
          </p:cNvPr>
          <p:cNvSpPr>
            <a:spLocks noGrp="1"/>
          </p:cNvSpPr>
          <p:nvPr>
            <p:ph idx="1"/>
          </p:nvPr>
        </p:nvSpPr>
        <p:spPr>
          <a:xfrm>
            <a:off x="838200" y="820914"/>
            <a:ext cx="10515600" cy="4551186"/>
          </a:xfrm>
        </p:spPr>
        <p:txBody>
          <a:bodyPr>
            <a:normAutofit/>
          </a:bodyPr>
          <a:lstStyle/>
          <a:p>
            <a:pPr marL="0" indent="0">
              <a:buNone/>
            </a:pPr>
            <a:r>
              <a:rPr lang="en-US" sz="2300" b="1" dirty="0">
                <a:solidFill>
                  <a:schemeClr val="tx2"/>
                </a:solidFill>
                <a:latin typeface="Tahoma" panose="020B0604030504040204" pitchFamily="34" charset="0"/>
                <a:ea typeface="Tahoma" panose="020B0604030504040204" pitchFamily="34" charset="0"/>
                <a:cs typeface="Tahoma" panose="020B0604030504040204" pitchFamily="34" charset="0"/>
              </a:rPr>
              <a:t>DIGITAL MARKETING ANALYTICS</a:t>
            </a:r>
          </a:p>
          <a:p>
            <a:pPr>
              <a:spcAft>
                <a:spcPts val="0"/>
              </a:spcAft>
            </a:pPr>
            <a:endParaRPr lang="en-GB" sz="14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0" indent="0" fontAlgn="base">
              <a:buNone/>
            </a:pPr>
            <a:r>
              <a:rPr lang="en-GB" dirty="0">
                <a:solidFill>
                  <a:schemeClr val="tx2"/>
                </a:solidFill>
              </a:rPr>
              <a:t>The following are digital marketing metrics associated with content and social media.</a:t>
            </a:r>
          </a:p>
          <a:p>
            <a:pPr fontAlgn="base"/>
            <a:r>
              <a:rPr lang="en-GB" b="1" dirty="0">
                <a:solidFill>
                  <a:schemeClr val="tx2"/>
                </a:solidFill>
              </a:rPr>
              <a:t>Engagement Rate </a:t>
            </a:r>
            <a:r>
              <a:rPr lang="en-GB" dirty="0">
                <a:solidFill>
                  <a:schemeClr val="tx2"/>
                </a:solidFill>
              </a:rPr>
              <a:t>total number of comments, clicks, likes (engagements) as a proportion of the total number page or post views</a:t>
            </a:r>
          </a:p>
          <a:p>
            <a:pPr fontAlgn="base"/>
            <a:r>
              <a:rPr lang="en-GB" b="1" dirty="0">
                <a:solidFill>
                  <a:schemeClr val="tx2"/>
                </a:solidFill>
              </a:rPr>
              <a:t>Follows and Subscribes - </a:t>
            </a:r>
            <a:r>
              <a:rPr lang="en-GB" dirty="0">
                <a:solidFill>
                  <a:schemeClr val="tx2"/>
                </a:solidFill>
              </a:rPr>
              <a:t>total number who want to receive updates when new posts or pages are published</a:t>
            </a:r>
          </a:p>
          <a:p>
            <a:pPr fontAlgn="base"/>
            <a:r>
              <a:rPr lang="en-GB" b="1" dirty="0">
                <a:solidFill>
                  <a:schemeClr val="tx2"/>
                </a:solidFill>
              </a:rPr>
              <a:t>Shares - </a:t>
            </a:r>
            <a:r>
              <a:rPr lang="en-GB" dirty="0">
                <a:solidFill>
                  <a:schemeClr val="tx2"/>
                </a:solidFill>
              </a:rPr>
              <a:t>total times a post or page has been shared</a:t>
            </a:r>
          </a:p>
        </p:txBody>
      </p:sp>
    </p:spTree>
    <p:extLst>
      <p:ext uri="{BB962C8B-B14F-4D97-AF65-F5344CB8AC3E}">
        <p14:creationId xmlns:p14="http://schemas.microsoft.com/office/powerpoint/2010/main" val="268713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321AB7-5313-E34B-A987-DB2A454EA9FF}"/>
              </a:ext>
            </a:extLst>
          </p:cNvPr>
          <p:cNvSpPr>
            <a:spLocks noGrp="1"/>
          </p:cNvSpPr>
          <p:nvPr>
            <p:ph idx="1"/>
          </p:nvPr>
        </p:nvSpPr>
        <p:spPr>
          <a:xfrm>
            <a:off x="826911" y="1001535"/>
            <a:ext cx="5373864" cy="5342115"/>
          </a:xfrm>
        </p:spPr>
        <p:txBody>
          <a:bodyPr>
            <a:normAutofit fontScale="92500" lnSpcReduction="20000"/>
          </a:bodyPr>
          <a:lstStyle/>
          <a:p>
            <a:pPr marL="0" indent="0">
              <a:buNone/>
            </a:pPr>
            <a:r>
              <a:rPr lang="en-GB" sz="1600" dirty="0">
                <a:solidFill>
                  <a:schemeClr val="tx2"/>
                </a:solidFill>
                <a:latin typeface="Tahoma" panose="020B0604030504040204" pitchFamily="34" charset="0"/>
                <a:ea typeface="Tahoma" panose="020B0604030504040204" pitchFamily="34" charset="0"/>
                <a:cs typeface="Tahoma" panose="020B0604030504040204" pitchFamily="34" charset="0"/>
              </a:rPr>
              <a:t>FACEBOOK</a:t>
            </a:r>
          </a:p>
          <a:p>
            <a:pPr marL="0" indent="0">
              <a:buNone/>
            </a:pPr>
            <a:r>
              <a:rPr lang="en-GB" sz="1600" dirty="0">
                <a:solidFill>
                  <a:schemeClr val="tx2"/>
                </a:solidFill>
                <a:latin typeface="Tahoma" panose="020B0604030504040204" pitchFamily="34" charset="0"/>
                <a:ea typeface="Tahoma" panose="020B0604030504040204" pitchFamily="34" charset="0"/>
                <a:cs typeface="Tahoma" panose="020B0604030504040204" pitchFamily="34" charset="0"/>
              </a:rPr>
              <a:t>Use Facebook for your business? You MUST dig into Facebook analytics. </a:t>
            </a:r>
          </a:p>
          <a:p>
            <a:pPr marL="0" indent="0">
              <a:buNone/>
            </a:pPr>
            <a:r>
              <a:rPr lang="en-GB" sz="1600" dirty="0">
                <a:solidFill>
                  <a:schemeClr val="tx2"/>
                </a:solidFill>
                <a:latin typeface="Tahoma" panose="020B0604030504040204" pitchFamily="34" charset="0"/>
                <a:ea typeface="Tahoma" panose="020B0604030504040204" pitchFamily="34" charset="0"/>
                <a:cs typeface="Tahoma" panose="020B0604030504040204" pitchFamily="34" charset="0"/>
              </a:rPr>
              <a:t>The section you are concerned with is “Facebook Page Insights”</a:t>
            </a:r>
            <a:endParaRPr lang="en-US" sz="16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sz="16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lvl="0" eaLnBrk="0" fontAlgn="base" hangingPunct="0">
              <a:lnSpc>
                <a:spcPct val="100000"/>
              </a:lnSpc>
              <a:spcBef>
                <a:spcPct val="0"/>
              </a:spcBef>
              <a:spcAft>
                <a:spcPct val="0"/>
              </a:spcAft>
              <a:buFontTx/>
              <a:buChar char="-"/>
            </a:pPr>
            <a:r>
              <a:rPr lang="en-US" alt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detailed analytics for your </a:t>
            </a:r>
            <a:r>
              <a:rPr lang="en-US" altLang="en-US" sz="1600" i="1" dirty="0">
                <a:solidFill>
                  <a:schemeClr val="tx2"/>
                </a:solidFill>
                <a:latin typeface="Tahoma" panose="020B0604030504040204" pitchFamily="34" charset="0"/>
                <a:ea typeface="Tahoma" panose="020B0604030504040204" pitchFamily="34" charset="0"/>
                <a:cs typeface="Tahoma" panose="020B0604030504040204" pitchFamily="34" charset="0"/>
              </a:rPr>
              <a:t>Facebook Page</a:t>
            </a:r>
          </a:p>
          <a:p>
            <a:pPr lvl="0" eaLnBrk="0" fontAlgn="base" hangingPunct="0">
              <a:lnSpc>
                <a:spcPct val="100000"/>
              </a:lnSpc>
              <a:spcBef>
                <a:spcPct val="0"/>
              </a:spcBef>
              <a:spcAft>
                <a:spcPct val="0"/>
              </a:spcAft>
              <a:buFontTx/>
              <a:buChar char="-"/>
            </a:pPr>
            <a:r>
              <a:rPr lang="en-US" alt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Check what works, how people interact with your content</a:t>
            </a:r>
          </a:p>
          <a:p>
            <a:pPr lvl="0" eaLnBrk="0" fontAlgn="base" hangingPunct="0">
              <a:lnSpc>
                <a:spcPct val="100000"/>
              </a:lnSpc>
              <a:spcBef>
                <a:spcPct val="0"/>
              </a:spcBef>
              <a:spcAft>
                <a:spcPct val="0"/>
              </a:spcAft>
              <a:buFontTx/>
              <a:buChar char="-"/>
            </a:pPr>
            <a:r>
              <a:rPr lang="en-US" alt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Pull reports, </a:t>
            </a:r>
            <a:r>
              <a:rPr lang="en-US" altLang="en-US" sz="1600" dirty="0" err="1">
                <a:solidFill>
                  <a:schemeClr val="tx2"/>
                </a:solidFill>
                <a:latin typeface="Tahoma" panose="020B0604030504040204" pitchFamily="34" charset="0"/>
                <a:ea typeface="Tahoma" panose="020B0604030504040204" pitchFamily="34" charset="0"/>
                <a:cs typeface="Tahoma" panose="020B0604030504040204" pitchFamily="34" charset="0"/>
              </a:rPr>
              <a:t>analyse</a:t>
            </a:r>
            <a:r>
              <a:rPr lang="en-US" alt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 patterns and see what’s working and what’s not</a:t>
            </a:r>
          </a:p>
          <a:p>
            <a:pPr lvl="0" eaLnBrk="0" fontAlgn="base" hangingPunct="0">
              <a:lnSpc>
                <a:spcPct val="100000"/>
              </a:lnSpc>
              <a:spcBef>
                <a:spcPct val="0"/>
              </a:spcBef>
              <a:spcAft>
                <a:spcPct val="0"/>
              </a:spcAft>
              <a:buFontTx/>
              <a:buChar char="-"/>
            </a:pPr>
            <a:r>
              <a:rPr lang="en-US" alt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How to use Facebook analytics</a:t>
            </a:r>
          </a:p>
          <a:p>
            <a:pPr marL="0" lvl="0" indent="0" eaLnBrk="0" fontAlgn="base" hangingPunct="0">
              <a:lnSpc>
                <a:spcPct val="100000"/>
              </a:lnSpc>
              <a:spcBef>
                <a:spcPct val="0"/>
              </a:spcBef>
              <a:spcAft>
                <a:spcPct val="0"/>
              </a:spcAft>
              <a:buNone/>
            </a:pPr>
            <a:endParaRPr lang="en-US" altLang="en-US" sz="16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0" lvl="0" indent="0" eaLnBrk="0" fontAlgn="base" hangingPunct="0">
              <a:lnSpc>
                <a:spcPct val="100000"/>
              </a:lnSpc>
              <a:spcBef>
                <a:spcPct val="0"/>
              </a:spcBef>
              <a:spcAft>
                <a:spcPct val="0"/>
              </a:spcAft>
              <a:buNone/>
            </a:pPr>
            <a:r>
              <a:rPr lang="en-US" alt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Go to your Facebook Page and click Insights in the top menu. </a:t>
            </a:r>
          </a:p>
          <a:p>
            <a:pPr marL="0" lvl="0" indent="0" eaLnBrk="0" fontAlgn="base" hangingPunct="0">
              <a:lnSpc>
                <a:spcPct val="100000"/>
              </a:lnSpc>
              <a:spcBef>
                <a:spcPct val="0"/>
              </a:spcBef>
              <a:spcAft>
                <a:spcPct val="0"/>
              </a:spcAft>
              <a:buNone/>
            </a:pPr>
            <a:r>
              <a:rPr lang="en-US" alt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If you don’t see Insights in the menu, click More to bring it up.</a:t>
            </a:r>
          </a:p>
          <a:p>
            <a:pPr marL="0" lvl="0" indent="0" eaLnBrk="0" fontAlgn="base" hangingPunct="0">
              <a:lnSpc>
                <a:spcPct val="100000"/>
              </a:lnSpc>
              <a:spcBef>
                <a:spcPct val="0"/>
              </a:spcBef>
              <a:spcAft>
                <a:spcPct val="0"/>
              </a:spcAft>
              <a:buNone/>
            </a:pPr>
            <a:endParaRPr kumimoji="0" lang="en-US" altLang="en-US" sz="160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marL="0" lvl="0" indent="0" eaLnBrk="0" fontAlgn="base" hangingPunct="0">
              <a:lnSpc>
                <a:spcPct val="100000"/>
              </a:lnSpc>
              <a:spcBef>
                <a:spcPct val="0"/>
              </a:spcBef>
              <a:spcAft>
                <a:spcPct val="0"/>
              </a:spcAft>
              <a:buNone/>
            </a:pPr>
            <a:r>
              <a:rPr kumimoji="0" lang="en-US" altLang="en-US" sz="160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You’ll be taken straight to your Overview, which you can access again at any time by clicking Overview in the left-hand menu.</a:t>
            </a:r>
          </a:p>
          <a:p>
            <a:pPr marL="0" lvl="0" indent="0" eaLnBrk="0" fontAlgn="base" hangingPunct="0">
              <a:lnSpc>
                <a:spcPct val="100000"/>
              </a:lnSpc>
              <a:spcBef>
                <a:spcPct val="0"/>
              </a:spcBef>
              <a:spcAft>
                <a:spcPct val="0"/>
              </a:spcAft>
              <a:buNone/>
            </a:pPr>
            <a:endParaRPr kumimoji="0" lang="en-US" altLang="en-US" sz="160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marL="0" lvl="0" indent="0" eaLnBrk="0" fontAlgn="base" hangingPunct="0">
              <a:lnSpc>
                <a:spcPct val="100000"/>
              </a:lnSpc>
              <a:spcBef>
                <a:spcPct val="0"/>
              </a:spcBef>
              <a:spcAft>
                <a:spcPct val="0"/>
              </a:spcAft>
              <a:buNone/>
            </a:pPr>
            <a:r>
              <a:rPr kumimoji="0" lang="en-US" altLang="en-US" sz="16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The Overview gives you a bird’s-eye view of everything that’s happening with your Facebook Page. You can choose to view data for the last seven or 28 days, for the current day, or for the previous day.</a:t>
            </a:r>
          </a:p>
          <a:p>
            <a:pPr marL="0" lvl="0" indent="0" eaLnBrk="0" fontAlgn="base" hangingPunct="0">
              <a:lnSpc>
                <a:spcPct val="100000"/>
              </a:lnSpc>
              <a:spcBef>
                <a:spcPct val="0"/>
              </a:spcBef>
              <a:spcAft>
                <a:spcPct val="0"/>
              </a:spcAft>
              <a:buNone/>
            </a:pPr>
            <a:endParaRPr kumimoji="0" lang="en-US" altLang="en-US" sz="16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marL="0" lvl="0" indent="0" eaLnBrk="0" fontAlgn="base" hangingPunct="0">
              <a:lnSpc>
                <a:spcPct val="100000"/>
              </a:lnSpc>
              <a:spcBef>
                <a:spcPct val="0"/>
              </a:spcBef>
              <a:spcAft>
                <a:spcPct val="0"/>
              </a:spcAft>
              <a:buNone/>
            </a:pPr>
            <a:r>
              <a:rPr kumimoji="0" lang="en-US" altLang="en-US" sz="16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The Overview is broken down section – you want to pay attention to the 1</a:t>
            </a:r>
            <a:r>
              <a:rPr kumimoji="0" lang="en-US" altLang="en-US" sz="1600" b="0" i="0" u="none" strike="noStrike" cap="none" normalizeH="0" baseline="3000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st</a:t>
            </a:r>
            <a:r>
              <a:rPr kumimoji="0" lang="en-US" altLang="en-US" sz="16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 2: Page Summary – and Posts</a:t>
            </a:r>
          </a:p>
        </p:txBody>
      </p:sp>
      <p:grpSp>
        <p:nvGrpSpPr>
          <p:cNvPr id="12" name="Group 11">
            <a:extLst>
              <a:ext uri="{FF2B5EF4-FFF2-40B4-BE49-F238E27FC236}">
                <a16:creationId xmlns:a16="http://schemas.microsoft.com/office/drawing/2014/main" id="{A7467C32-650D-1C44-B3B9-92E67ABAFCA0}"/>
              </a:ext>
            </a:extLst>
          </p:cNvPr>
          <p:cNvGrpSpPr/>
          <p:nvPr/>
        </p:nvGrpSpPr>
        <p:grpSpPr>
          <a:xfrm>
            <a:off x="6484763" y="263800"/>
            <a:ext cx="5457300" cy="4744497"/>
            <a:chOff x="6313981" y="981570"/>
            <a:chExt cx="5931601" cy="4490534"/>
          </a:xfrm>
        </p:grpSpPr>
        <p:pic>
          <p:nvPicPr>
            <p:cNvPr id="9" name="Picture 8" descr="A screenshot of a social media post&#10;&#10;Description automatically generated">
              <a:extLst>
                <a:ext uri="{FF2B5EF4-FFF2-40B4-BE49-F238E27FC236}">
                  <a16:creationId xmlns:a16="http://schemas.microsoft.com/office/drawing/2014/main" id="{C172AE05-60DA-EA4D-8794-9D005030DE50}"/>
                </a:ext>
              </a:extLst>
            </p:cNvPr>
            <p:cNvPicPr>
              <a:picLocks noChangeAspect="1"/>
            </p:cNvPicPr>
            <p:nvPr/>
          </p:nvPicPr>
          <p:blipFill>
            <a:blip r:embed="rId2"/>
            <a:stretch>
              <a:fillRect/>
            </a:stretch>
          </p:blipFill>
          <p:spPr>
            <a:xfrm>
              <a:off x="6313981" y="981570"/>
              <a:ext cx="5931601" cy="2252024"/>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4D77B1AC-A96A-7C48-94B4-0214A6C60296}"/>
                </a:ext>
              </a:extLst>
            </p:cNvPr>
            <p:cNvPicPr>
              <a:picLocks noChangeAspect="1"/>
            </p:cNvPicPr>
            <p:nvPr/>
          </p:nvPicPr>
          <p:blipFill>
            <a:blip r:embed="rId3"/>
            <a:stretch>
              <a:fillRect/>
            </a:stretch>
          </p:blipFill>
          <p:spPr>
            <a:xfrm>
              <a:off x="6626481" y="3970082"/>
              <a:ext cx="5495771" cy="1502022"/>
            </a:xfrm>
            <a:prstGeom prst="rect">
              <a:avLst/>
            </a:prstGeom>
          </p:spPr>
        </p:pic>
      </p:grpSp>
    </p:spTree>
    <p:extLst>
      <p:ext uri="{BB962C8B-B14F-4D97-AF65-F5344CB8AC3E}">
        <p14:creationId xmlns:p14="http://schemas.microsoft.com/office/powerpoint/2010/main" val="3597226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9F598E-FC79-554F-BDDA-84871E3FF9C6}"/>
              </a:ext>
            </a:extLst>
          </p:cNvPr>
          <p:cNvSpPr>
            <a:spLocks noGrp="1"/>
          </p:cNvSpPr>
          <p:nvPr>
            <p:ph idx="1"/>
          </p:nvPr>
        </p:nvSpPr>
        <p:spPr>
          <a:xfrm>
            <a:off x="838199" y="2581981"/>
            <a:ext cx="6352823" cy="4146198"/>
          </a:xfrm>
        </p:spPr>
        <p:txBody>
          <a:bodyPr>
            <a:normAutofit/>
          </a:bodyPr>
          <a:lstStyle/>
          <a:p>
            <a:pPr>
              <a:spcBef>
                <a:spcPts val="1200"/>
              </a:spcBef>
              <a:spcAft>
                <a:spcPts val="1200"/>
              </a:spcAft>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 They need to be consistent and flow.</a:t>
            </a:r>
          </a:p>
          <a:p>
            <a:endParaRPr lang="en-US" dirty="0"/>
          </a:p>
        </p:txBody>
      </p:sp>
      <p:sp>
        <p:nvSpPr>
          <p:cNvPr id="5" name="Rectangle 2">
            <a:extLst>
              <a:ext uri="{FF2B5EF4-FFF2-40B4-BE49-F238E27FC236}">
                <a16:creationId xmlns:a16="http://schemas.microsoft.com/office/drawing/2014/main" id="{C1623AB5-C11F-4544-93B9-8A6AAC4E02E4}"/>
              </a:ext>
            </a:extLst>
          </p:cNvPr>
          <p:cNvSpPr>
            <a:spLocks noChangeArrowheads="1"/>
          </p:cNvSpPr>
          <p:nvPr/>
        </p:nvSpPr>
        <p:spPr bwMode="auto">
          <a:xfrm>
            <a:off x="0" y="1711347"/>
            <a:ext cx="184731" cy="302639"/>
          </a:xfrm>
          <a:prstGeom prst="rect">
            <a:avLst/>
          </a:prstGeom>
          <a:solidFill>
            <a:srgbClr val="FCFCF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25392"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17E747CB-1AFD-674C-8D98-7139EDE84D35}"/>
              </a:ext>
            </a:extLst>
          </p:cNvPr>
          <p:cNvSpPr>
            <a:spLocks noChangeArrowheads="1"/>
          </p:cNvSpPr>
          <p:nvPr/>
        </p:nvSpPr>
        <p:spPr bwMode="auto">
          <a:xfrm>
            <a:off x="184731" y="1678096"/>
            <a:ext cx="11431007"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FACEBOOK PAGE INSIGHTS: PAGE SUMMARY</a:t>
            </a:r>
            <a:endParaRPr lang="en-US" altLang="en-US" dirty="0">
              <a:solidFill>
                <a:schemeClr val="tx2"/>
              </a:solidFill>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Top level information and metrics for the selected timeline: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2"/>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Actions on Page:</a:t>
            </a:r>
            <a:r>
              <a:rPr kumimoji="0" lang="en-US" altLang="en-US" b="1" i="0" u="none" strike="noStrike" cap="none" normalizeH="0" baseline="0" dirty="0">
                <a:ln>
                  <a:noFill/>
                </a:ln>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total clicks for your contact information and call-to-action button</a:t>
            </a:r>
            <a:endParaRPr kumimoji="0" lang="en-US" altLang="en-US" b="0" i="0" u="none" strike="noStrike" cap="none" normalizeH="0" baseline="0" dirty="0">
              <a:ln>
                <a:noFill/>
              </a:ln>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Page views:</a:t>
            </a:r>
            <a:r>
              <a:rPr kumimoji="0" lang="en-US" altLang="en-US" b="1" i="0" u="none" strike="noStrike" cap="none" normalizeH="0" baseline="0" dirty="0">
                <a:ln>
                  <a:noFill/>
                </a:ln>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Total views of your Facebook Page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Page Previews:</a:t>
            </a:r>
            <a:r>
              <a:rPr kumimoji="0" lang="en-US" altLang="en-US" b="0" i="0" u="none" strike="noStrike" cap="none" normalizeH="0" baseline="0" dirty="0">
                <a:ln>
                  <a:noFill/>
                </a:ln>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The number of times people hovered their mouse over your Page information to see a preview of your Page.</a:t>
            </a:r>
            <a:endParaRPr kumimoji="0" lang="en-US" altLang="en-US" b="0" i="0" u="none" strike="noStrike" cap="none" normalizeH="0" baseline="0" dirty="0">
              <a:ln>
                <a:noFill/>
              </a:ln>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Page Likes:</a:t>
            </a:r>
            <a:r>
              <a:rPr kumimoji="0" lang="en-US" altLang="en-US" b="0" i="0" u="none" strike="noStrike" cap="none" normalizeH="0" baseline="0" dirty="0">
                <a:ln>
                  <a:noFill/>
                </a:ln>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The number of new likes.</a:t>
            </a:r>
            <a:endParaRPr kumimoji="0" lang="en-US" altLang="en-US" b="0" i="0" u="none" strike="noStrike" cap="none" normalizeH="0" baseline="0" dirty="0">
              <a:ln>
                <a:noFill/>
              </a:ln>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Post reach:</a:t>
            </a:r>
            <a:r>
              <a:rPr kumimoji="0" lang="en-US" altLang="en-US" b="0" i="0" u="none" strike="noStrike" cap="none" normalizeH="0" baseline="0" dirty="0">
                <a:ln>
                  <a:noFill/>
                </a:ln>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The number of people who saw your posts in their timeline.</a:t>
            </a:r>
            <a:endParaRPr kumimoji="0" lang="en-US" altLang="en-US" b="0" i="0" u="none" strike="noStrike" cap="none" normalizeH="0" baseline="0" dirty="0">
              <a:ln>
                <a:noFill/>
              </a:ln>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Story reach:</a:t>
            </a:r>
            <a:r>
              <a:rPr kumimoji="0" lang="en-US" altLang="en-US" b="0" i="0" u="none" strike="noStrike" cap="none" normalizeH="0" baseline="0" dirty="0">
                <a:ln>
                  <a:noFill/>
                </a:ln>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The number of people who saw your Stories.</a:t>
            </a:r>
            <a:endParaRPr kumimoji="0" lang="en-US" altLang="en-US" b="0" i="0" u="none" strike="noStrike" cap="none" normalizeH="0" baseline="0" dirty="0">
              <a:ln>
                <a:noFill/>
              </a:ln>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Recommendations:</a:t>
            </a:r>
            <a:r>
              <a:rPr kumimoji="0" lang="en-US" altLang="en-US" b="0" i="0" u="none" strike="noStrike" cap="none" normalizeH="0" baseline="0" dirty="0">
                <a:ln>
                  <a:noFill/>
                </a:ln>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The number of people who recommended your Page.</a:t>
            </a:r>
            <a:endParaRPr kumimoji="0" lang="en-US" altLang="en-US" b="0" i="0" u="none" strike="noStrike" cap="none" normalizeH="0" baseline="0" dirty="0">
              <a:ln>
                <a:noFill/>
              </a:ln>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Post engagement:</a:t>
            </a:r>
            <a:r>
              <a:rPr kumimoji="0" lang="en-US" altLang="en-US" b="0" i="0" u="none" strike="noStrike" cap="none" normalizeH="0" baseline="0" dirty="0">
                <a:ln>
                  <a:noFill/>
                </a:ln>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A combined total of post likes, comments, shares, and other engagements.</a:t>
            </a:r>
            <a:endParaRPr kumimoji="0" lang="en-US" altLang="en-US" b="0" i="0" u="none" strike="noStrike" cap="none" normalizeH="0" baseline="0" dirty="0">
              <a:ln>
                <a:noFill/>
              </a:ln>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Responsiveness:</a:t>
            </a:r>
            <a:r>
              <a:rPr kumimoji="0" lang="en-US" altLang="en-US" b="0" i="0" u="none" strike="noStrike" cap="none" normalizeH="0" baseline="0" dirty="0">
                <a:ln>
                  <a:noFill/>
                </a:ln>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An evaluation of how often and how fast you respond to messages.</a:t>
            </a:r>
            <a:endParaRPr kumimoji="0" lang="en-US" altLang="en-US" b="0" i="0" u="none" strike="noStrike" cap="none" normalizeH="0" baseline="0" dirty="0">
              <a:ln>
                <a:noFill/>
              </a:ln>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Videos:</a:t>
            </a:r>
            <a:r>
              <a:rPr kumimoji="0" lang="en-US" altLang="en-US" b="0" i="0" u="none" strike="noStrike" cap="none" normalizeH="0" baseline="0" dirty="0">
                <a:ln>
                  <a:noFill/>
                </a:ln>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The number of video views of three seconds of more.</a:t>
            </a:r>
            <a:endParaRPr kumimoji="0" lang="en-US" altLang="en-US" b="0" i="0" u="none" strike="noStrike" cap="none" normalizeH="0" baseline="0" dirty="0">
              <a:ln>
                <a:noFill/>
              </a:ln>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Page followers:</a:t>
            </a:r>
            <a:r>
              <a:rPr kumimoji="0" lang="en-US" altLang="en-US" b="0" i="0" u="none" strike="noStrike" cap="none" normalizeH="0" baseline="0" dirty="0">
                <a:ln>
                  <a:noFill/>
                </a:ln>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The number of new followers</a:t>
            </a:r>
            <a:endParaRPr kumimoji="0" lang="en-US" altLang="en-US" b="0" i="0" u="none" strike="noStrike" cap="none" normalizeH="0" baseline="0" dirty="0">
              <a:ln>
                <a:noFill/>
              </a:ln>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Orders:</a:t>
            </a:r>
            <a:r>
              <a:rPr kumimoji="0" lang="en-US" altLang="en-US" b="0" i="0" u="none" strike="noStrike" cap="none" normalizeH="0" baseline="0" dirty="0">
                <a:ln>
                  <a:noFill/>
                </a:ln>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b="0" i="0" u="none" strike="noStrike" cap="none" normalizeH="0" baseline="0" dirty="0">
                <a:ln>
                  <a:noFill/>
                </a:ln>
                <a:solidFill>
                  <a:schemeClr val="tx2"/>
                </a:solidFill>
                <a:effectLst/>
                <a:latin typeface="Source Sans Pro" panose="020B0503030403020204" pitchFamily="34" charset="0"/>
                <a:ea typeface="Times New Roman" panose="02020603050405020304" pitchFamily="18" charset="0"/>
                <a:cs typeface="Times New Roman" panose="02020603050405020304" pitchFamily="18" charset="0"/>
              </a:rPr>
              <a:t>Your orders and earnings.</a:t>
            </a:r>
            <a:endParaRPr kumimoji="0" lang="en-US" altLang="en-US" b="0" i="0" u="none" strike="noStrike" cap="none" normalizeH="0" baseline="0" dirty="0">
              <a:ln>
                <a:noFill/>
              </a:ln>
              <a:solidFill>
                <a:schemeClr val="tx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40825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A8CF4F-87C0-FE42-82F3-B4D0FD8A2757}"/>
              </a:ext>
            </a:extLst>
          </p:cNvPr>
          <p:cNvSpPr>
            <a:spLocks noChangeArrowheads="1"/>
          </p:cNvSpPr>
          <p:nvPr/>
        </p:nvSpPr>
        <p:spPr bwMode="auto">
          <a:xfrm>
            <a:off x="0" y="77281"/>
            <a:ext cx="184731" cy="302639"/>
          </a:xfrm>
          <a:prstGeom prst="rect">
            <a:avLst/>
          </a:prstGeom>
          <a:solidFill>
            <a:srgbClr val="FCFCF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25392"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Content Placeholder 7">
            <a:extLst>
              <a:ext uri="{FF2B5EF4-FFF2-40B4-BE49-F238E27FC236}">
                <a16:creationId xmlns:a16="http://schemas.microsoft.com/office/drawing/2014/main" id="{A6F6CFCA-A27E-F447-9C11-FE5B9FEF7E6B}"/>
              </a:ext>
            </a:extLst>
          </p:cNvPr>
          <p:cNvSpPr>
            <a:spLocks noGrp="1"/>
          </p:cNvSpPr>
          <p:nvPr>
            <p:ph idx="1"/>
          </p:nvPr>
        </p:nvSpPr>
        <p:spPr>
          <a:xfrm>
            <a:off x="838200" y="379920"/>
            <a:ext cx="10515600" cy="4351338"/>
          </a:xfrm>
        </p:spPr>
        <p:txBody>
          <a:bodyPr>
            <a:normAutofit fontScale="25000" lnSpcReduction="20000"/>
          </a:bodyPr>
          <a:lstStyle/>
          <a:p>
            <a:pPr marL="0" lvl="0" indent="0" eaLnBrk="0" fontAlgn="base" hangingPunct="0">
              <a:lnSpc>
                <a:spcPct val="100000"/>
              </a:lnSpc>
              <a:spcBef>
                <a:spcPct val="0"/>
              </a:spcBef>
              <a:spcAft>
                <a:spcPct val="0"/>
              </a:spcAft>
              <a:buNone/>
            </a:pPr>
            <a:r>
              <a:rPr kumimoji="0" lang="en-US" altLang="en-US" sz="7200" b="1"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FACEBOOK PAGE INSIGHTS: the other section! </a:t>
            </a:r>
            <a:endParaRPr lang="en-US" altLang="en-US" sz="72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0" lvl="0" indent="0" eaLnBrk="0" fontAlgn="base" hangingPunct="0">
              <a:lnSpc>
                <a:spcPct val="100000"/>
              </a:lnSpc>
              <a:spcBef>
                <a:spcPct val="0"/>
              </a:spcBef>
              <a:spcAft>
                <a:spcPct val="0"/>
              </a:spcAft>
              <a:buNone/>
            </a:pPr>
            <a:r>
              <a:rPr lang="en-US" altLang="en-US" sz="7200" dirty="0">
                <a:solidFill>
                  <a:schemeClr val="tx2"/>
                </a:solidFill>
                <a:latin typeface="Tahoma" panose="020B0604030504040204" pitchFamily="34" charset="0"/>
                <a:ea typeface="Tahoma" panose="020B0604030504040204" pitchFamily="34" charset="0"/>
                <a:cs typeface="Tahoma" panose="020B0604030504040204" pitchFamily="34" charset="0"/>
              </a:rPr>
              <a:t>Click on Your % Most Recent Posts and it takes you to a new page with 3 tabs at the top:</a:t>
            </a:r>
          </a:p>
          <a:p>
            <a:pPr marL="0" lvl="0" indent="0" eaLnBrk="0" fontAlgn="base" hangingPunct="0">
              <a:lnSpc>
                <a:spcPct val="100000"/>
              </a:lnSpc>
              <a:spcBef>
                <a:spcPct val="0"/>
              </a:spcBef>
              <a:spcAft>
                <a:spcPct val="0"/>
              </a:spcAft>
              <a:buNone/>
            </a:pPr>
            <a:endParaRPr kumimoji="0" lang="en-US" altLang="en-US" sz="72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marL="0" lvl="0" indent="0" eaLnBrk="0" fontAlgn="base" hangingPunct="0">
              <a:lnSpc>
                <a:spcPct val="100000"/>
              </a:lnSpc>
              <a:spcBef>
                <a:spcPct val="0"/>
              </a:spcBef>
              <a:spcAft>
                <a:spcPct val="0"/>
              </a:spcAft>
              <a:buFontTx/>
              <a:buChar char="•"/>
            </a:pPr>
            <a:r>
              <a:rPr lang="en-US" altLang="en-US" sz="7200" dirty="0">
                <a:solidFill>
                  <a:schemeClr val="tx2"/>
                </a:solidFill>
                <a:latin typeface="Tahoma" panose="020B0604030504040204" pitchFamily="34" charset="0"/>
                <a:ea typeface="Tahoma" panose="020B0604030504040204" pitchFamily="34" charset="0"/>
                <a:cs typeface="Tahoma" panose="020B0604030504040204" pitchFamily="34" charset="0"/>
              </a:rPr>
              <a:t>When Your Fans Are Online</a:t>
            </a:r>
          </a:p>
          <a:p>
            <a:pPr marL="0" lvl="0" indent="0" eaLnBrk="0" fontAlgn="base" hangingPunct="0">
              <a:lnSpc>
                <a:spcPct val="100000"/>
              </a:lnSpc>
              <a:spcBef>
                <a:spcPct val="0"/>
              </a:spcBef>
              <a:spcAft>
                <a:spcPct val="0"/>
              </a:spcAft>
              <a:buNone/>
            </a:pPr>
            <a:endParaRPr kumimoji="0" lang="en-US" altLang="en-US" sz="72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marL="0" lvl="0" indent="0" eaLnBrk="0" fontAlgn="base" hangingPunct="0">
              <a:lnSpc>
                <a:spcPct val="100000"/>
              </a:lnSpc>
              <a:spcBef>
                <a:spcPct val="0"/>
              </a:spcBef>
              <a:spcAft>
                <a:spcPct val="0"/>
              </a:spcAft>
              <a:buFontTx/>
              <a:buChar char="•"/>
            </a:pPr>
            <a:r>
              <a:rPr lang="en-US" altLang="en-US" sz="7200" dirty="0">
                <a:solidFill>
                  <a:schemeClr val="tx2"/>
                </a:solidFill>
                <a:latin typeface="Tahoma" panose="020B0604030504040204" pitchFamily="34" charset="0"/>
                <a:ea typeface="Tahoma" panose="020B0604030504040204" pitchFamily="34" charset="0"/>
                <a:cs typeface="Tahoma" panose="020B0604030504040204" pitchFamily="34" charset="0"/>
              </a:rPr>
              <a:t>Post Types</a:t>
            </a:r>
          </a:p>
          <a:p>
            <a:pPr marL="0" lvl="0" indent="0" eaLnBrk="0" fontAlgn="base" hangingPunct="0">
              <a:lnSpc>
                <a:spcPct val="100000"/>
              </a:lnSpc>
              <a:spcBef>
                <a:spcPct val="0"/>
              </a:spcBef>
              <a:spcAft>
                <a:spcPct val="0"/>
              </a:spcAft>
              <a:buNone/>
            </a:pPr>
            <a:endParaRPr kumimoji="0" lang="en-US" altLang="en-US" sz="72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marL="0" lvl="0" indent="0" eaLnBrk="0" fontAlgn="base" hangingPunct="0">
              <a:lnSpc>
                <a:spcPct val="100000"/>
              </a:lnSpc>
              <a:spcBef>
                <a:spcPct val="0"/>
              </a:spcBef>
              <a:spcAft>
                <a:spcPct val="0"/>
              </a:spcAft>
              <a:buFontTx/>
              <a:buChar char="•"/>
            </a:pPr>
            <a:r>
              <a:rPr lang="en-US" altLang="en-US" sz="7200" dirty="0">
                <a:solidFill>
                  <a:schemeClr val="tx2"/>
                </a:solidFill>
                <a:latin typeface="Tahoma" panose="020B0604030504040204" pitchFamily="34" charset="0"/>
                <a:ea typeface="Tahoma" panose="020B0604030504040204" pitchFamily="34" charset="0"/>
                <a:cs typeface="Tahoma" panose="020B0604030504040204" pitchFamily="34" charset="0"/>
              </a:rPr>
              <a:t>Top Posts From Pages You Watch</a:t>
            </a:r>
          </a:p>
          <a:p>
            <a:pPr marL="0" indent="0">
              <a:buNone/>
            </a:pPr>
            <a:endParaRPr lang="en-GB" sz="72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7200" b="1" i="1" dirty="0">
                <a:solidFill>
                  <a:schemeClr val="tx2"/>
                </a:solidFill>
                <a:latin typeface="Tahoma" panose="020B0604030504040204" pitchFamily="34" charset="0"/>
                <a:ea typeface="Tahoma" panose="020B0604030504040204" pitchFamily="34" charset="0"/>
                <a:cs typeface="Tahoma" panose="020B0604030504040204" pitchFamily="34" charset="0"/>
              </a:rPr>
              <a:t>When your fans are online</a:t>
            </a:r>
          </a:p>
          <a:p>
            <a:r>
              <a:rPr lang="en-GB" sz="7200" dirty="0">
                <a:solidFill>
                  <a:schemeClr val="tx2"/>
                </a:solidFill>
                <a:latin typeface="Tahoma" panose="020B0604030504040204" pitchFamily="34" charset="0"/>
                <a:ea typeface="Tahoma" panose="020B0604030504040204" pitchFamily="34" charset="0"/>
                <a:cs typeface="Tahoma" panose="020B0604030504040204" pitchFamily="34" charset="0"/>
              </a:rPr>
              <a:t>Averaged out summary for the time period you choose.</a:t>
            </a:r>
          </a:p>
          <a:p>
            <a:r>
              <a:rPr lang="en-GB" sz="7200" dirty="0">
                <a:solidFill>
                  <a:schemeClr val="tx2"/>
                </a:solidFill>
                <a:latin typeface="Tahoma" panose="020B0604030504040204" pitchFamily="34" charset="0"/>
                <a:ea typeface="Tahoma" panose="020B0604030504040204" pitchFamily="34" charset="0"/>
                <a:cs typeface="Tahoma" panose="020B0604030504040204" pitchFamily="34" charset="0"/>
              </a:rPr>
              <a:t>Scroll your mouse across the graph for hourly info .</a:t>
            </a:r>
          </a:p>
          <a:p>
            <a:r>
              <a:rPr lang="en-GB" sz="7200" dirty="0">
                <a:solidFill>
                  <a:schemeClr val="tx2"/>
                </a:solidFill>
                <a:latin typeface="Tahoma" panose="020B0604030504040204" pitchFamily="34" charset="0"/>
                <a:ea typeface="Tahoma" panose="020B0604030504040204" pitchFamily="34" charset="0"/>
                <a:cs typeface="Tahoma" panose="020B0604030504040204" pitchFamily="34" charset="0"/>
              </a:rPr>
              <a:t>See specific patterns for the various days of the week by moving over the days boxes above the graph. Does your audience have the same browsing patterns on the weekends as they do during the week?</a:t>
            </a:r>
          </a:p>
          <a:p>
            <a:pPr marL="0" indent="0">
              <a:buNone/>
            </a:pPr>
            <a:r>
              <a:rPr lang="en-GB" sz="7200" b="1" i="1" dirty="0">
                <a:solidFill>
                  <a:schemeClr val="tx2"/>
                </a:solidFill>
                <a:latin typeface="Tahoma" panose="020B0604030504040204" pitchFamily="34" charset="0"/>
                <a:ea typeface="Tahoma" panose="020B0604030504040204" pitchFamily="34" charset="0"/>
                <a:cs typeface="Tahoma" panose="020B0604030504040204" pitchFamily="34" charset="0"/>
              </a:rPr>
              <a:t>Post types</a:t>
            </a:r>
          </a:p>
          <a:p>
            <a:r>
              <a:rPr lang="en-GB" sz="7200" dirty="0">
                <a:solidFill>
                  <a:schemeClr val="tx2"/>
                </a:solidFill>
                <a:latin typeface="Tahoma" panose="020B0604030504040204" pitchFamily="34" charset="0"/>
                <a:ea typeface="Tahoma" panose="020B0604030504040204" pitchFamily="34" charset="0"/>
                <a:cs typeface="Tahoma" panose="020B0604030504040204" pitchFamily="34" charset="0"/>
              </a:rPr>
              <a:t>How well one type of post performs v another – </a:t>
            </a:r>
            <a:r>
              <a:rPr lang="en-GB" sz="7200" dirty="0" err="1">
                <a:solidFill>
                  <a:schemeClr val="tx2"/>
                </a:solidFill>
                <a:latin typeface="Tahoma" panose="020B0604030504040204" pitchFamily="34" charset="0"/>
                <a:ea typeface="Tahoma" panose="020B0604030504040204" pitchFamily="34" charset="0"/>
                <a:cs typeface="Tahoma" panose="020B0604030504040204" pitchFamily="34" charset="0"/>
              </a:rPr>
              <a:t>eg</a:t>
            </a:r>
            <a:r>
              <a:rPr lang="en-GB" sz="7200" dirty="0">
                <a:solidFill>
                  <a:schemeClr val="tx2"/>
                </a:solidFill>
                <a:latin typeface="Tahoma" panose="020B0604030504040204" pitchFamily="34" charset="0"/>
                <a:ea typeface="Tahoma" panose="020B0604030504040204" pitchFamily="34" charset="0"/>
                <a:cs typeface="Tahoma" panose="020B0604030504040204" pitchFamily="34" charset="0"/>
              </a:rPr>
              <a:t> video v image</a:t>
            </a:r>
          </a:p>
          <a:p>
            <a:pPr marL="0" indent="0">
              <a:buNone/>
            </a:pPr>
            <a:endParaRPr lang="en-GB" sz="7200" b="1" i="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7200" b="1" i="1" dirty="0">
                <a:solidFill>
                  <a:schemeClr val="tx2"/>
                </a:solidFill>
                <a:latin typeface="Tahoma" panose="020B0604030504040204" pitchFamily="34" charset="0"/>
                <a:ea typeface="Tahoma" panose="020B0604030504040204" pitchFamily="34" charset="0"/>
                <a:cs typeface="Tahoma" panose="020B0604030504040204" pitchFamily="34" charset="0"/>
              </a:rPr>
              <a:t>Top posts from Pages you watch</a:t>
            </a:r>
          </a:p>
          <a:p>
            <a:r>
              <a:rPr lang="en-GB" sz="7200" dirty="0">
                <a:solidFill>
                  <a:schemeClr val="tx2"/>
                </a:solidFill>
                <a:latin typeface="Tahoma" panose="020B0604030504040204" pitchFamily="34" charset="0"/>
                <a:ea typeface="Tahoma" panose="020B0604030504040204" pitchFamily="34" charset="0"/>
                <a:cs typeface="Tahoma" panose="020B0604030504040204" pitchFamily="34" charset="0"/>
              </a:rPr>
              <a:t>Engagement info for insight about what kinds of content are working for your competitors or fellow brands</a:t>
            </a:r>
          </a:p>
          <a:p>
            <a:pPr marL="0" lvl="0" indent="0" eaLnBrk="0" fontAlgn="base" hangingPunct="0">
              <a:lnSpc>
                <a:spcPct val="100000"/>
              </a:lnSpc>
              <a:spcBef>
                <a:spcPct val="0"/>
              </a:spcBef>
              <a:spcAft>
                <a:spcPct val="0"/>
              </a:spcAft>
              <a:buFontTx/>
              <a:buChar char="•"/>
            </a:pPr>
            <a:endParaRPr lang="en-US" altLang="en-US" dirty="0">
              <a:solidFill>
                <a:schemeClr val="tx2"/>
              </a:solidFill>
              <a:latin typeface="Source Sans Pro" panose="020B0503030403020204" pitchFamily="34" charset="0"/>
              <a:ea typeface="Calibri" panose="020F0502020204030204" pitchFamily="34" charset="0"/>
              <a:cs typeface="Times New Roman" panose="02020603050405020304" pitchFamily="18" charset="0"/>
            </a:endParaRPr>
          </a:p>
          <a:p>
            <a:pPr marL="0" lvl="0" indent="0" eaLnBrk="0" fontAlgn="base" hangingPunct="0">
              <a:lnSpc>
                <a:spcPct val="100000"/>
              </a:lnSpc>
              <a:spcBef>
                <a:spcPct val="0"/>
              </a:spcBef>
              <a:spcAft>
                <a:spcPct val="0"/>
              </a:spcAft>
              <a:buFontTx/>
              <a:buChar char="•"/>
            </a:pPr>
            <a:endParaRPr kumimoji="0" lang="en-US" altLang="en-US" sz="1600" b="0" i="0" u="none" strike="noStrike" cap="none" normalizeH="0" baseline="0" dirty="0">
              <a:ln>
                <a:noFill/>
              </a:ln>
              <a:solidFill>
                <a:schemeClr val="tx2"/>
              </a:solidFill>
              <a:effectLst/>
            </a:endParaRPr>
          </a:p>
          <a:p>
            <a:pPr marL="0" indent="0">
              <a:buNone/>
            </a:pPr>
            <a:endParaRPr lang="en-US" dirty="0"/>
          </a:p>
        </p:txBody>
      </p:sp>
    </p:spTree>
    <p:extLst>
      <p:ext uri="{BB962C8B-B14F-4D97-AF65-F5344CB8AC3E}">
        <p14:creationId xmlns:p14="http://schemas.microsoft.com/office/powerpoint/2010/main" val="1550304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C4DCBD-3B1B-3A4C-B4A2-69196098400F}"/>
              </a:ext>
            </a:extLst>
          </p:cNvPr>
          <p:cNvSpPr/>
          <p:nvPr/>
        </p:nvSpPr>
        <p:spPr>
          <a:xfrm>
            <a:off x="824089" y="889844"/>
            <a:ext cx="7062611" cy="5139869"/>
          </a:xfrm>
          <a:prstGeom prst="rect">
            <a:avLst/>
          </a:prstGeom>
        </p:spPr>
        <p:txBody>
          <a:bodyPr wrap="square">
            <a:spAutoFit/>
          </a:bodyPr>
          <a:lstStyle/>
          <a:p>
            <a:r>
              <a:rPr 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INSTAGRAM ANALYTICS</a:t>
            </a:r>
          </a:p>
          <a:p>
            <a:pPr>
              <a:spcAft>
                <a:spcPts val="0"/>
              </a:spcAft>
            </a:pPr>
            <a:endParaRPr lang="en-GB" sz="12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fontAlgn="base"/>
            <a:r>
              <a:rPr lang="en-GB" sz="1200" dirty="0">
                <a:solidFill>
                  <a:schemeClr val="tx2"/>
                </a:solidFill>
                <a:latin typeface="Tahoma" panose="020B0604030504040204" pitchFamily="34" charset="0"/>
                <a:ea typeface="Tahoma" panose="020B0604030504040204" pitchFamily="34" charset="0"/>
                <a:cs typeface="Tahoma" panose="020B0604030504040204" pitchFamily="34" charset="0"/>
              </a:rPr>
              <a:t>What are Instagram analytics?</a:t>
            </a:r>
          </a:p>
          <a:p>
            <a:pPr fontAlgn="base"/>
            <a:r>
              <a:rPr lang="en-GB" sz="1200" dirty="0">
                <a:solidFill>
                  <a:schemeClr val="tx2"/>
                </a:solidFill>
                <a:latin typeface="Tahoma" panose="020B0604030504040204" pitchFamily="34" charset="0"/>
                <a:ea typeface="Tahoma" panose="020B0604030504040204" pitchFamily="34" charset="0"/>
                <a:cs typeface="Tahoma" panose="020B0604030504040204" pitchFamily="34" charset="0"/>
              </a:rPr>
              <a:t>Unsurprisingly, Instagram analytics tell you your activity within Instagram is performing!!! </a:t>
            </a:r>
          </a:p>
          <a:p>
            <a:pPr fontAlgn="base"/>
            <a:endParaRPr lang="en-GB" sz="12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fontAlgn="base"/>
            <a:r>
              <a:rPr lang="en-GB" sz="1200" dirty="0">
                <a:solidFill>
                  <a:schemeClr val="tx2"/>
                </a:solidFill>
                <a:latin typeface="Tahoma" panose="020B0604030504040204" pitchFamily="34" charset="0"/>
                <a:ea typeface="Tahoma" panose="020B0604030504040204" pitchFamily="34" charset="0"/>
                <a:cs typeface="Tahoma" panose="020B0604030504040204" pitchFamily="34" charset="0"/>
              </a:rPr>
              <a:t>Too many to list today, but here are the 8 main ones you should look at.</a:t>
            </a:r>
          </a:p>
          <a:p>
            <a:pPr fontAlgn="base"/>
            <a:endParaRPr lang="en-GB" sz="12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fontAlgn="base"/>
            <a:r>
              <a:rPr lang="en-GB" sz="1200" dirty="0">
                <a:solidFill>
                  <a:schemeClr val="tx2"/>
                </a:solidFill>
                <a:latin typeface="Tahoma" panose="020B0604030504040204" pitchFamily="34" charset="0"/>
                <a:ea typeface="Tahoma" panose="020B0604030504040204" pitchFamily="34" charset="0"/>
                <a:cs typeface="Tahoma" panose="020B0604030504040204" pitchFamily="34" charset="0"/>
              </a:rPr>
              <a:t>1. Story completion rate</a:t>
            </a:r>
          </a:p>
          <a:p>
            <a:pPr fontAlgn="base"/>
            <a:r>
              <a:rPr lang="en-GB" sz="1200" dirty="0">
                <a:solidFill>
                  <a:schemeClr val="tx2"/>
                </a:solidFill>
                <a:latin typeface="Tahoma" panose="020B0604030504040204" pitchFamily="34" charset="0"/>
                <a:ea typeface="Tahoma" panose="020B0604030504040204" pitchFamily="34" charset="0"/>
                <a:cs typeface="Tahoma" panose="020B0604030504040204" pitchFamily="34" charset="0"/>
              </a:rPr>
              <a:t>How many people looked at all of the posts in your story – Instagram wont calculate this for you, so you need to use the grey cells:</a:t>
            </a:r>
          </a:p>
          <a:p>
            <a:pPr fontAlgn="base"/>
            <a:r>
              <a:rPr lang="en-GB" sz="1200" dirty="0">
                <a:solidFill>
                  <a:schemeClr val="tx2"/>
                </a:solidFill>
                <a:latin typeface="Tahoma" panose="020B0604030504040204" pitchFamily="34" charset="0"/>
                <a:ea typeface="Tahoma" panose="020B0604030504040204" pitchFamily="34" charset="0"/>
                <a:cs typeface="Tahoma" panose="020B0604030504040204" pitchFamily="34" charset="0"/>
              </a:rPr>
              <a:t>You need to know what the story exit rate is: Instagram Profile &gt; Hamburger Menu (upper right corner) &gt; Insights &gt; Content &gt; Stories. </a:t>
            </a:r>
          </a:p>
          <a:p>
            <a:pPr fontAlgn="base"/>
            <a:r>
              <a:rPr lang="en-GB" sz="1200" dirty="0">
                <a:solidFill>
                  <a:schemeClr val="tx2"/>
                </a:solidFill>
                <a:latin typeface="Tahoma" panose="020B0604030504040204" pitchFamily="34" charset="0"/>
                <a:ea typeface="Tahoma" panose="020B0604030504040204" pitchFamily="34" charset="0"/>
                <a:cs typeface="Tahoma" panose="020B0604030504040204" pitchFamily="34" charset="0"/>
              </a:rPr>
              <a:t>Then select the story you want to see insights on, and you can see reach, taps back, taps forward, replies, swipe away, and exits.</a:t>
            </a:r>
          </a:p>
          <a:p>
            <a:pPr fontAlgn="base"/>
            <a:r>
              <a:rPr lang="en-GB" sz="1200" i="1" dirty="0">
                <a:solidFill>
                  <a:schemeClr val="tx2"/>
                </a:solidFill>
                <a:latin typeface="Tahoma" panose="020B0604030504040204" pitchFamily="34" charset="0"/>
                <a:ea typeface="Tahoma" panose="020B0604030504040204" pitchFamily="34" charset="0"/>
                <a:cs typeface="Tahoma" panose="020B0604030504040204" pitchFamily="34" charset="0"/>
              </a:rPr>
              <a:t>Reach – (Swipe Away + Exits)  = Story Completion Rate</a:t>
            </a:r>
          </a:p>
          <a:p>
            <a:pPr fontAlgn="base"/>
            <a:endParaRPr lang="en-GB" sz="1200" i="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fontAlgn="base"/>
            <a:r>
              <a:rPr lang="en-GB" sz="1200" i="1" dirty="0">
                <a:solidFill>
                  <a:schemeClr val="tx2"/>
                </a:solidFill>
                <a:latin typeface="Tahoma" panose="020B0604030504040204" pitchFamily="34" charset="0"/>
                <a:ea typeface="Tahoma" panose="020B0604030504040204" pitchFamily="34" charset="0"/>
                <a:cs typeface="Tahoma" panose="020B0604030504040204" pitchFamily="34" charset="0"/>
              </a:rPr>
              <a:t>2. Hashtag usage </a:t>
            </a:r>
          </a:p>
          <a:p>
            <a:pPr fontAlgn="base"/>
            <a:r>
              <a:rPr lang="en-GB" sz="1200" i="1" dirty="0">
                <a:solidFill>
                  <a:schemeClr val="tx2"/>
                </a:solidFill>
                <a:latin typeface="Tahoma" panose="020B0604030504040204" pitchFamily="34" charset="0"/>
                <a:ea typeface="Tahoma" panose="020B0604030504040204" pitchFamily="34" charset="0"/>
                <a:cs typeface="Tahoma" panose="020B0604030504040204" pitchFamily="34" charset="0"/>
              </a:rPr>
              <a:t>Again, one to track manually – simply type hashtag  into the search box and you will see how many folk are using it – we could talk about hashtags alone for ages, but will do another course on it but for now, the magic formula…..</a:t>
            </a:r>
          </a:p>
          <a:p>
            <a:pPr fontAlgn="base"/>
            <a:endParaRPr lang="en-GB" sz="1200" i="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fontAlgn="base"/>
            <a:r>
              <a:rPr lang="en-GB" sz="1200" dirty="0">
                <a:solidFill>
                  <a:schemeClr val="tx2"/>
                </a:solidFill>
                <a:latin typeface="Tahoma" panose="020B0604030504040204" pitchFamily="34" charset="0"/>
                <a:ea typeface="Tahoma" panose="020B0604030504040204" pitchFamily="34" charset="0"/>
                <a:cs typeface="Tahoma" panose="020B0604030504040204" pitchFamily="34" charset="0"/>
              </a:rPr>
              <a:t>3. CTR to website</a:t>
            </a:r>
          </a:p>
          <a:p>
            <a:pPr fontAlgn="base"/>
            <a:r>
              <a:rPr lang="en-GB" sz="1200" dirty="0">
                <a:solidFill>
                  <a:schemeClr val="tx2"/>
                </a:solidFill>
                <a:latin typeface="Tahoma" panose="020B0604030504040204" pitchFamily="34" charset="0"/>
                <a:ea typeface="Tahoma" panose="020B0604030504040204" pitchFamily="34" charset="0"/>
                <a:cs typeface="Tahoma" panose="020B0604030504040204" pitchFamily="34" charset="0"/>
              </a:rPr>
              <a:t>Link in your Insta bio. Track how often folk go from your account to your website. </a:t>
            </a:r>
          </a:p>
          <a:p>
            <a:pPr fontAlgn="base"/>
            <a:r>
              <a:rPr lang="en-GB" sz="1200" dirty="0">
                <a:solidFill>
                  <a:schemeClr val="tx2"/>
                </a:solidFill>
                <a:latin typeface="Tahoma" panose="020B0604030504040204" pitchFamily="34" charset="0"/>
                <a:ea typeface="Tahoma" panose="020B0604030504040204" pitchFamily="34" charset="0"/>
                <a:cs typeface="Tahoma" panose="020B0604030504040204" pitchFamily="34" charset="0"/>
              </a:rPr>
              <a:t>Instagram Profile &gt; Hamburger Menu (right corner) &gt; Insights &gt; Actions. Just scroll down a bit to </a:t>
            </a:r>
            <a:r>
              <a:rPr lang="en-GB" sz="1200" dirty="0">
                <a:solidFill>
                  <a:schemeClr val="tx2"/>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xmlns="" val="tx"/>
                    </a:ext>
                  </a:extLst>
                </a:hlinkClick>
              </a:rPr>
              <a:t>see your website clicks</a:t>
            </a:r>
            <a:r>
              <a:rPr lang="en-GB" sz="1200" dirty="0">
                <a:solidFill>
                  <a:schemeClr val="tx2"/>
                </a:solidFill>
                <a:latin typeface="Tahoma" panose="020B0604030504040204" pitchFamily="34" charset="0"/>
                <a:ea typeface="Tahoma" panose="020B0604030504040204" pitchFamily="34" charset="0"/>
                <a:cs typeface="Tahoma" panose="020B0604030504040204" pitchFamily="34" charset="0"/>
              </a:rPr>
              <a:t>. A really good indicator.</a:t>
            </a:r>
          </a:p>
          <a:p>
            <a:pPr fontAlgn="base"/>
            <a:endParaRPr lang="en-GB" sz="12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50A7A21A-0BD5-934E-85F1-E4A919BF4841}"/>
              </a:ext>
            </a:extLst>
          </p:cNvPr>
          <p:cNvPicPr>
            <a:picLocks noChangeAspect="1"/>
          </p:cNvPicPr>
          <p:nvPr/>
        </p:nvPicPr>
        <p:blipFill>
          <a:blip r:embed="rId3"/>
          <a:stretch>
            <a:fillRect/>
          </a:stretch>
        </p:blipFill>
        <p:spPr>
          <a:xfrm>
            <a:off x="8655051" y="759611"/>
            <a:ext cx="2474912" cy="5085436"/>
          </a:xfrm>
          <a:prstGeom prst="rect">
            <a:avLst/>
          </a:prstGeom>
        </p:spPr>
      </p:pic>
    </p:spTree>
    <p:extLst>
      <p:ext uri="{BB962C8B-B14F-4D97-AF65-F5344CB8AC3E}">
        <p14:creationId xmlns:p14="http://schemas.microsoft.com/office/powerpoint/2010/main" val="2726099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A6E2592-3583-6143-B31A-581C1516ED0D}"/>
              </a:ext>
            </a:extLst>
          </p:cNvPr>
          <p:cNvSpPr>
            <a:spLocks noChangeArrowheads="1"/>
          </p:cNvSpPr>
          <p:nvPr/>
        </p:nvSpPr>
        <p:spPr bwMode="auto">
          <a:xfrm>
            <a:off x="657225" y="1328425"/>
            <a:ext cx="184731" cy="6535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82505" rIns="91440" bIns="19044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3">
            <a:extLst>
              <a:ext uri="{FF2B5EF4-FFF2-40B4-BE49-F238E27FC236}">
                <a16:creationId xmlns:a16="http://schemas.microsoft.com/office/drawing/2014/main" id="{434CC1BC-BF5F-9D4A-985F-12AA76C50851}"/>
              </a:ext>
            </a:extLst>
          </p:cNvPr>
          <p:cNvSpPr>
            <a:spLocks noChangeArrowheads="1"/>
          </p:cNvSpPr>
          <p:nvPr/>
        </p:nvSpPr>
        <p:spPr bwMode="auto">
          <a:xfrm>
            <a:off x="749589" y="147552"/>
            <a:ext cx="9523123" cy="65628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82505" rIns="91440" bIns="190440" numCol="1" anchor="ctr" anchorCtr="0" compatLnSpc="1">
            <a:prstTxWarp prst="textNoShape">
              <a:avLst/>
            </a:prstTxWarp>
            <a:spAutoFit/>
          </a:bodyPr>
          <a:lstStyle/>
          <a:p>
            <a:pPr eaLnBrk="0" fontAlgn="base" hangingPunct="0">
              <a:spcBef>
                <a:spcPct val="0"/>
              </a:spcBef>
              <a:spcAft>
                <a:spcPct val="0"/>
              </a:spcAft>
            </a:pPr>
            <a:r>
              <a:rPr 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INSTAGRAM ANALYTICS</a:t>
            </a:r>
          </a:p>
          <a:p>
            <a:pPr eaLnBrk="0" fontAlgn="base" hangingPunct="0">
              <a:spcBef>
                <a:spcPct val="0"/>
              </a:spcBef>
              <a:spcAft>
                <a:spcPct val="0"/>
              </a:spcAft>
            </a:pPr>
            <a:endParaRPr kumimoji="0" lang="en-US" altLang="en-US" sz="16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eaLnBrk="0" fontAlgn="base" hangingPunct="0">
              <a:spcBef>
                <a:spcPct val="0"/>
              </a:spcBef>
              <a:spcAft>
                <a:spcPct val="0"/>
              </a:spcAft>
            </a:pPr>
            <a:r>
              <a:rPr kumimoji="0" lang="en-US" altLang="en-US" sz="16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4. Discovery is a </a:t>
            </a:r>
            <a:r>
              <a:rPr kumimoji="0" lang="en-US" altLang="en-US" sz="16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xmlns="" val="tx"/>
                    </a:ext>
                  </a:extLst>
                </a:hlinkClick>
              </a:rPr>
              <a:t>set of Instagram analytics metrics</a:t>
            </a:r>
            <a:r>
              <a:rPr kumimoji="0" lang="en-US" altLang="en-US" sz="16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 that track the total reach and impressions of your content.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Reach</a:t>
            </a:r>
            <a:r>
              <a:rPr kumimoji="0" lang="en-US" altLang="en-US" sz="16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 tells you the number of unique accounts that have seen your posts.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Impressions</a:t>
            </a:r>
            <a:r>
              <a:rPr kumimoji="0" lang="en-US" altLang="en-US" sz="16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 are the total number of times all your posts have been seen.</a:t>
            </a:r>
            <a:endParaRPr kumimoji="0" lang="en-US" altLang="en-US" sz="1600" b="0" i="1"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1"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What discovery tells you:</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 - </a:t>
            </a:r>
            <a:r>
              <a:rPr kumimoji="0" lang="en-US" altLang="en-US" sz="16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what days your posts are seen the most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 - w</a:t>
            </a:r>
            <a:r>
              <a:rPr kumimoji="0" lang="en-US" altLang="en-US" sz="16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here they are seen the most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 - I</a:t>
            </a:r>
            <a:r>
              <a:rPr kumimoji="0" lang="en-US" altLang="en-US" sz="16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ncrease or decrease on the week prior.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 - Were </a:t>
            </a:r>
            <a:r>
              <a:rPr kumimoji="0" lang="en-US" altLang="en-US" sz="16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posts were seen by accounts that aren’t following you.</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Profile (profile photo in the bottom right corner of your Instagram feed) &gt; Hamburger menu in upper right corner &gt; Insights</a:t>
            </a:r>
            <a:r>
              <a:rPr kumimoji="0" lang="en-US" altLang="en-US" sz="16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Discovery will be the second section on the front tab of your Insights.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fontAlgn="base"/>
            <a:r>
              <a:rPr lang="en-GB" sz="1600" b="1" dirty="0">
                <a:solidFill>
                  <a:schemeClr val="tx2"/>
                </a:solidFill>
                <a:latin typeface="Tahoma" panose="020B0604030504040204" pitchFamily="34" charset="0"/>
                <a:ea typeface="Tahoma" panose="020B0604030504040204" pitchFamily="34" charset="0"/>
                <a:cs typeface="Tahoma" panose="020B0604030504040204" pitchFamily="34" charset="0"/>
              </a:rPr>
              <a:t>5. Instagram engagement rate per follower</a:t>
            </a:r>
          </a:p>
          <a:p>
            <a:pPr fontAlgn="base"/>
            <a:r>
              <a:rPr lang="en-GB" sz="1600" dirty="0">
                <a:solidFill>
                  <a:schemeClr val="tx2"/>
                </a:solidFill>
                <a:latin typeface="Tahoma" panose="020B0604030504040204" pitchFamily="34" charset="0"/>
                <a:ea typeface="Tahoma" panose="020B0604030504040204" pitchFamily="34" charset="0"/>
                <a:cs typeface="Tahoma" panose="020B0604030504040204" pitchFamily="34" charset="0"/>
              </a:rPr>
              <a:t>Instagram rewards high engagement rates by showing more of your content- you need to track this!</a:t>
            </a:r>
          </a:p>
          <a:p>
            <a:pPr fontAlgn="base"/>
            <a:r>
              <a:rPr lang="en-GB" sz="1600" dirty="0">
                <a:solidFill>
                  <a:schemeClr val="tx2"/>
                </a:solidFill>
                <a:latin typeface="Tahoma" panose="020B0604030504040204" pitchFamily="34" charset="0"/>
                <a:ea typeface="Tahoma" panose="020B0604030504040204" pitchFamily="34" charset="0"/>
                <a:cs typeface="Tahoma" panose="020B0604030504040204" pitchFamily="34" charset="0"/>
              </a:rPr>
              <a:t>Do your followers like, comment, or save your stuff?</a:t>
            </a:r>
          </a:p>
          <a:p>
            <a:pPr fontAlgn="base"/>
            <a:r>
              <a:rPr lang="en-GB" sz="1600" b="1" i="1" dirty="0">
                <a:solidFill>
                  <a:schemeClr val="tx2"/>
                </a:solidFill>
                <a:latin typeface="Tahoma" panose="020B0604030504040204" pitchFamily="34" charset="0"/>
                <a:ea typeface="Tahoma" panose="020B0604030504040204" pitchFamily="34" charset="0"/>
                <a:cs typeface="Tahoma" panose="020B0604030504040204" pitchFamily="34" charset="0"/>
              </a:rPr>
              <a:t>(Likes + Comments) / Number of Followers * 100 = Engagement rate</a:t>
            </a:r>
            <a:endParaRPr lang="en-GB" sz="16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89143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C4DCBD-3B1B-3A4C-B4A2-69196098400F}"/>
              </a:ext>
            </a:extLst>
          </p:cNvPr>
          <p:cNvSpPr/>
          <p:nvPr/>
        </p:nvSpPr>
        <p:spPr>
          <a:xfrm>
            <a:off x="824089" y="757240"/>
            <a:ext cx="4993426" cy="5293757"/>
          </a:xfrm>
          <a:prstGeom prst="rect">
            <a:avLst/>
          </a:prstGeom>
        </p:spPr>
        <p:txBody>
          <a:bodyPr wrap="square">
            <a:spAutoFit/>
          </a:bodyPr>
          <a:lstStyle/>
          <a:p>
            <a:pPr fontAlgn="base"/>
            <a:r>
              <a:rPr lang="en-GB" sz="1600" dirty="0">
                <a:solidFill>
                  <a:schemeClr val="tx2"/>
                </a:solidFill>
                <a:latin typeface="Tahoma" panose="020B0604030504040204" pitchFamily="34" charset="0"/>
                <a:ea typeface="Tahoma" panose="020B0604030504040204" pitchFamily="34" charset="0"/>
                <a:cs typeface="Tahoma" panose="020B0604030504040204" pitchFamily="34" charset="0"/>
              </a:rPr>
              <a:t>6. Engagement per post</a:t>
            </a:r>
          </a:p>
          <a:p>
            <a:pPr fontAlgn="base"/>
            <a:r>
              <a:rPr lang="en-GB" sz="1600" i="1" dirty="0">
                <a:solidFill>
                  <a:schemeClr val="tx2"/>
                </a:solidFill>
                <a:latin typeface="Tahoma" panose="020B0604030504040204" pitchFamily="34" charset="0"/>
                <a:ea typeface="Tahoma" panose="020B0604030504040204" pitchFamily="34" charset="0"/>
                <a:cs typeface="Tahoma" panose="020B0604030504040204" pitchFamily="34" charset="0"/>
              </a:rPr>
              <a:t>(Likes + Comments) / Number of Posts = Engagement Per Post</a:t>
            </a:r>
            <a:endParaRPr lang="en-GB" sz="16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fontAlgn="base"/>
            <a:r>
              <a:rPr lang="en-GB" sz="1600" dirty="0">
                <a:solidFill>
                  <a:schemeClr val="tx2"/>
                </a:solidFill>
                <a:latin typeface="Tahoma" panose="020B0604030504040204" pitchFamily="34" charset="0"/>
                <a:ea typeface="Tahoma" panose="020B0604030504040204" pitchFamily="34" charset="0"/>
                <a:cs typeface="Tahoma" panose="020B0604030504040204" pitchFamily="34" charset="0"/>
              </a:rPr>
              <a:t>Here is what it will look like in action, calculating for the past week.</a:t>
            </a:r>
          </a:p>
          <a:p>
            <a:pPr fontAlgn="base"/>
            <a:r>
              <a:rPr lang="en-GB" sz="1600" dirty="0">
                <a:solidFill>
                  <a:schemeClr val="tx2"/>
                </a:solidFill>
                <a:latin typeface="Tahoma" panose="020B0604030504040204" pitchFamily="34" charset="0"/>
                <a:ea typeface="Tahoma" panose="020B0604030504040204" pitchFamily="34" charset="0"/>
                <a:cs typeface="Tahoma" panose="020B0604030504040204" pitchFamily="34" charset="0"/>
              </a:rPr>
              <a:t>(250 likes + 100 comments in the last week) = 350</a:t>
            </a:r>
          </a:p>
          <a:p>
            <a:pPr fontAlgn="base"/>
            <a:r>
              <a:rPr lang="en-GB" sz="1600" dirty="0">
                <a:solidFill>
                  <a:schemeClr val="tx2"/>
                </a:solidFill>
                <a:latin typeface="Tahoma" panose="020B0604030504040204" pitchFamily="34" charset="0"/>
                <a:ea typeface="Tahoma" panose="020B0604030504040204" pitchFamily="34" charset="0"/>
                <a:cs typeface="Tahoma" panose="020B0604030504040204" pitchFamily="34" charset="0"/>
              </a:rPr>
              <a:t>350/25 ← (number of posts in the last week) =  14</a:t>
            </a:r>
          </a:p>
          <a:p>
            <a:pPr fontAlgn="base"/>
            <a:endParaRPr lang="en-GB" sz="16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fontAlgn="base"/>
            <a:r>
              <a:rPr lang="en-GB" sz="1600" dirty="0">
                <a:solidFill>
                  <a:schemeClr val="tx2"/>
                </a:solidFill>
                <a:latin typeface="Tahoma" panose="020B0604030504040204" pitchFamily="34" charset="0"/>
                <a:ea typeface="Tahoma" panose="020B0604030504040204" pitchFamily="34" charset="0"/>
                <a:cs typeface="Tahoma" panose="020B0604030504040204" pitchFamily="34" charset="0"/>
              </a:rPr>
              <a:t>Now you have a starting point to see if posts are getting more or less than average engagement. Pay attention to posts that do better than average so you can increase that type of content.</a:t>
            </a:r>
          </a:p>
          <a:p>
            <a:pPr fontAlgn="base"/>
            <a:endParaRPr lang="en-GB" sz="16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fontAlgn="base"/>
            <a:endParaRPr lang="en-GB" sz="16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lvl="0" eaLnBrk="0" fontAlgn="base" hangingPunct="0">
              <a:spcBef>
                <a:spcPct val="0"/>
              </a:spcBef>
              <a:spcAft>
                <a:spcPct val="0"/>
              </a:spcAft>
            </a:pPr>
            <a:r>
              <a:rPr kumimoji="0" lang="en-US" altLang="en-US" sz="160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rPr>
              <a:t>7. Time of activity</a:t>
            </a:r>
          </a:p>
          <a:p>
            <a:pPr lvl="0" eaLnBrk="0" fontAlgn="base" hangingPunct="0">
              <a:spcBef>
                <a:spcPct val="0"/>
              </a:spcBef>
              <a:spcAft>
                <a:spcPct val="0"/>
              </a:spcAft>
            </a:pPr>
            <a:r>
              <a:rPr kumimoji="0" lang="en-US" altLang="en-US" sz="1600" i="0" u="none" strike="noStrike" cap="none" normalizeH="0" baseline="0" dirty="0">
                <a:ln>
                  <a:noFill/>
                </a:ln>
                <a:solidFill>
                  <a:srgbClr val="444444"/>
                </a:solidFill>
                <a:effectLst/>
                <a:latin typeface="Tahoma" panose="020B0604030504040204" pitchFamily="34" charset="0"/>
                <a:ea typeface="Tahoma" panose="020B0604030504040204" pitchFamily="34" charset="0"/>
                <a:cs typeface="Tahoma" panose="020B0604030504040204" pitchFamily="34" charset="0"/>
              </a:rPr>
              <a:t>Open Instagram, then go to Profile &gt; Hamburger Icon &gt; Insights &gt; Audience.</a:t>
            </a:r>
            <a:endParaRPr kumimoji="0" lang="en-US" altLang="en-US" sz="160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lvl="0" eaLnBrk="0" fontAlgn="base" hangingPunct="0">
              <a:spcBef>
                <a:spcPct val="0"/>
              </a:spcBef>
              <a:spcAft>
                <a:spcPct val="0"/>
              </a:spcAft>
            </a:pPr>
            <a:r>
              <a:rPr kumimoji="0" lang="en-US" altLang="en-US" sz="1600" i="0" u="none" strike="noStrike" cap="none" normalizeH="0" baseline="0" dirty="0">
                <a:ln>
                  <a:noFill/>
                </a:ln>
                <a:solidFill>
                  <a:srgbClr val="444444"/>
                </a:solidFill>
                <a:effectLst/>
                <a:latin typeface="Tahoma" panose="020B0604030504040204" pitchFamily="34" charset="0"/>
                <a:ea typeface="Tahoma" panose="020B0604030504040204" pitchFamily="34" charset="0"/>
                <a:cs typeface="Tahoma" panose="020B0604030504040204" pitchFamily="34" charset="0"/>
              </a:rPr>
              <a:t>Scroll down to “Followers” and you will see what times and days your followers are online.</a:t>
            </a:r>
            <a:endParaRPr kumimoji="0" lang="en-US" altLang="en-US" sz="160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fontAlgn="base"/>
            <a:endParaRPr lang="en-GB" dirty="0">
              <a:solidFill>
                <a:schemeClr val="tx2"/>
              </a:solidFill>
            </a:endParaRPr>
          </a:p>
          <a:p>
            <a:endParaRPr lang="en-US" sz="16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8" descr="Instagram analytics">
            <a:extLst>
              <a:ext uri="{FF2B5EF4-FFF2-40B4-BE49-F238E27FC236}">
                <a16:creationId xmlns:a16="http://schemas.microsoft.com/office/drawing/2014/main" id="{1FFF0C7F-0CF8-C442-9268-7B703BA4FB2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457950" y="757239"/>
            <a:ext cx="4993426" cy="432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874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C4DCBD-3B1B-3A4C-B4A2-69196098400F}"/>
              </a:ext>
            </a:extLst>
          </p:cNvPr>
          <p:cNvSpPr/>
          <p:nvPr/>
        </p:nvSpPr>
        <p:spPr>
          <a:xfrm>
            <a:off x="824089" y="889844"/>
            <a:ext cx="11105974" cy="2277547"/>
          </a:xfrm>
          <a:prstGeom prst="rect">
            <a:avLst/>
          </a:prstGeom>
        </p:spPr>
        <p:txBody>
          <a:bodyPr wrap="square">
            <a:spAutoFit/>
          </a:bodyPr>
          <a:lstStyle/>
          <a:p>
            <a:pPr fontAlgn="base"/>
            <a:r>
              <a:rPr lang="en-GB" b="1" dirty="0">
                <a:solidFill>
                  <a:schemeClr val="tx2"/>
                </a:solidFill>
              </a:rPr>
              <a:t>8. Top performing Instagram posts</a:t>
            </a:r>
          </a:p>
          <a:p>
            <a:pPr fontAlgn="base"/>
            <a:r>
              <a:rPr lang="en-GB" dirty="0">
                <a:solidFill>
                  <a:schemeClr val="tx2"/>
                </a:solidFill>
              </a:rPr>
              <a:t>Remember to check topics, times, or a hashtag.</a:t>
            </a:r>
          </a:p>
          <a:p>
            <a:pPr fontAlgn="base"/>
            <a:r>
              <a:rPr lang="en-GB" b="1" dirty="0">
                <a:solidFill>
                  <a:schemeClr val="tx2"/>
                </a:solidFill>
              </a:rPr>
              <a:t>Your Profile &gt; Hamburger Menu &gt; Insights &gt; Content &gt; See All (next to Feed Posts)</a:t>
            </a:r>
            <a:endParaRPr lang="en-GB" dirty="0">
              <a:solidFill>
                <a:schemeClr val="tx2"/>
              </a:solidFill>
            </a:endParaRPr>
          </a:p>
          <a:p>
            <a:pPr fontAlgn="base"/>
            <a:r>
              <a:rPr lang="en-GB" dirty="0">
                <a:solidFill>
                  <a:schemeClr val="tx2"/>
                </a:solidFill>
              </a:rPr>
              <a:t>Instagram will automatically sort your posts in order of engagement over the past year, but you can use the filters to view based on Follows, Comments, etc. You can also change the time frame and sort by the type of content.</a:t>
            </a:r>
          </a:p>
          <a:p>
            <a:r>
              <a:rPr lang="en-GB" dirty="0"/>
              <a:t> </a:t>
            </a:r>
          </a:p>
          <a:p>
            <a:r>
              <a:rPr lang="en-GB" dirty="0"/>
              <a:t>You MUST keep notes and evaluate. Use my reporting template to keep tabs and spot patterns</a:t>
            </a:r>
          </a:p>
          <a:p>
            <a:endParaRPr lang="en-US" sz="16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84584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85754D-1610-F647-AFD9-C6FB8D7960BF}"/>
              </a:ext>
            </a:extLst>
          </p:cNvPr>
          <p:cNvSpPr/>
          <p:nvPr/>
        </p:nvSpPr>
        <p:spPr>
          <a:xfrm>
            <a:off x="3048000" y="2690336"/>
            <a:ext cx="6096000" cy="2308324"/>
          </a:xfrm>
          <a:prstGeom prst="rect">
            <a:avLst/>
          </a:prstGeom>
        </p:spPr>
        <p:txBody>
          <a:bodyPr>
            <a:spAutoFit/>
          </a:bodyPr>
          <a:lstStyle/>
          <a:p>
            <a:pPr algn="ctr"/>
            <a:endParaRPr lang="en-US"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gn="ctr"/>
            <a:r>
              <a:rPr lang="en-US" dirty="0">
                <a:solidFill>
                  <a:schemeClr val="tx2"/>
                </a:solidFill>
                <a:latin typeface="Tahoma" panose="020B0604030504040204" pitchFamily="34" charset="0"/>
                <a:ea typeface="Tahoma" panose="020B0604030504040204" pitchFamily="34" charset="0"/>
                <a:cs typeface="Tahoma" panose="020B0604030504040204" pitchFamily="34" charset="0"/>
              </a:rPr>
              <a:t>THANK YOU FOR LISTENING</a:t>
            </a:r>
          </a:p>
          <a:p>
            <a:pPr algn="ctr"/>
            <a:endParaRPr lang="en-US"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gn="ctr"/>
            <a:r>
              <a:rPr lang="en-US" dirty="0">
                <a:solidFill>
                  <a:schemeClr val="tx2"/>
                </a:solidFill>
                <a:latin typeface="Tahoma" panose="020B0604030504040204" pitchFamily="34" charset="0"/>
                <a:ea typeface="Tahoma" panose="020B0604030504040204" pitchFamily="34" charset="0"/>
                <a:cs typeface="Tahoma" panose="020B0604030504040204" pitchFamily="34" charset="0"/>
              </a:rPr>
              <a:t>QUESTIONS TO </a:t>
            </a:r>
            <a:r>
              <a:rPr lang="en-US" dirty="0" err="1">
                <a:solidFill>
                  <a:schemeClr val="tx2"/>
                </a:solidFill>
                <a:latin typeface="Tahoma" panose="020B0604030504040204" pitchFamily="34" charset="0"/>
                <a:ea typeface="Tahoma" panose="020B0604030504040204" pitchFamily="34" charset="0"/>
                <a:cs typeface="Tahoma" panose="020B0604030504040204" pitchFamily="34" charset="0"/>
              </a:rPr>
              <a:t>claire@gocompass.co.uk</a:t>
            </a:r>
            <a:endParaRPr lang="en-US"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gn="ctr"/>
            <a:r>
              <a:rPr lang="en-US" dirty="0">
                <a:solidFill>
                  <a:schemeClr val="tx2"/>
                </a:solidFill>
                <a:latin typeface="Tahoma" panose="020B0604030504040204" pitchFamily="34" charset="0"/>
                <a:ea typeface="Tahoma" panose="020B0604030504040204" pitchFamily="34" charset="0"/>
                <a:cs typeface="Tahoma" panose="020B0604030504040204" pitchFamily="34" charset="0"/>
              </a:rPr>
              <a:t>Or join our digital support Facebook group @</a:t>
            </a:r>
            <a:r>
              <a:rPr lang="en-US" dirty="0" err="1">
                <a:solidFill>
                  <a:schemeClr val="tx2"/>
                </a:solidFill>
                <a:latin typeface="Tahoma" panose="020B0604030504040204" pitchFamily="34" charset="0"/>
                <a:ea typeface="Tahoma" panose="020B0604030504040204" pitchFamily="34" charset="0"/>
                <a:cs typeface="Tahoma" panose="020B0604030504040204" pitchFamily="34" charset="0"/>
              </a:rPr>
              <a:t>yourdigitalmarketingcompass</a:t>
            </a:r>
            <a:endParaRPr lang="en-US"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gn="ct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1 JULY, 2020</a:t>
            </a:r>
          </a:p>
        </p:txBody>
      </p:sp>
      <p:pic>
        <p:nvPicPr>
          <p:cNvPr id="6" name="Picture 5" descr="A picture containing table&#10;&#10;Description automatically generated">
            <a:extLst>
              <a:ext uri="{FF2B5EF4-FFF2-40B4-BE49-F238E27FC236}">
                <a16:creationId xmlns:a16="http://schemas.microsoft.com/office/drawing/2014/main" id="{2E67180E-F5E1-FE4A-91D8-4D35270F5DC0}"/>
              </a:ext>
            </a:extLst>
          </p:cNvPr>
          <p:cNvPicPr>
            <a:picLocks noChangeAspect="1"/>
          </p:cNvPicPr>
          <p:nvPr/>
        </p:nvPicPr>
        <p:blipFill>
          <a:blip r:embed="rId2"/>
          <a:stretch>
            <a:fillRect/>
          </a:stretch>
        </p:blipFill>
        <p:spPr>
          <a:xfrm>
            <a:off x="4259439" y="516290"/>
            <a:ext cx="3673122" cy="1916411"/>
          </a:xfrm>
          <a:prstGeom prst="rect">
            <a:avLst/>
          </a:prstGeom>
        </p:spPr>
      </p:pic>
    </p:spTree>
    <p:extLst>
      <p:ext uri="{BB962C8B-B14F-4D97-AF65-F5344CB8AC3E}">
        <p14:creationId xmlns:p14="http://schemas.microsoft.com/office/powerpoint/2010/main" val="2531587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453051-9E96-AA4D-9BB4-B2053CC1ACB4}"/>
              </a:ext>
            </a:extLst>
          </p:cNvPr>
          <p:cNvSpPr/>
          <p:nvPr/>
        </p:nvSpPr>
        <p:spPr>
          <a:xfrm>
            <a:off x="862013" y="1600200"/>
            <a:ext cx="6096000" cy="2862322"/>
          </a:xfrm>
          <a:prstGeom prst="rect">
            <a:avLst/>
          </a:prstGeom>
        </p:spPr>
        <p:txBody>
          <a:bodyPr>
            <a:spAutoFit/>
          </a:bodyPr>
          <a:lstStyle/>
          <a:p>
            <a:pPr>
              <a:spcAft>
                <a:spcPts val="0"/>
              </a:spcAft>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INTRODUCTION </a:t>
            </a:r>
          </a:p>
          <a:p>
            <a:pPr>
              <a:spcAft>
                <a:spcPts val="0"/>
              </a:spcAft>
            </a:pPr>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Aft>
                <a:spcPts val="0"/>
              </a:spcAft>
            </a:pPr>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Welcome to today’s Digital Analytics for Beginners. </a:t>
            </a:r>
          </a:p>
          <a:p>
            <a:pPr>
              <a:spcAft>
                <a:spcPts val="0"/>
              </a:spcAft>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 </a:t>
            </a:r>
          </a:p>
          <a:p>
            <a:pPr>
              <a:spcAft>
                <a:spcPts val="0"/>
              </a:spcAft>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Today we are going to cover:</a:t>
            </a:r>
          </a:p>
          <a:p>
            <a:pPr>
              <a:spcAft>
                <a:spcPts val="0"/>
              </a:spcAft>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 </a:t>
            </a:r>
          </a:p>
          <a:p>
            <a:pPr marL="342900" indent="-342900">
              <a:spcAft>
                <a:spcPts val="0"/>
              </a:spcAft>
              <a:buAutoNum type="arabicPeriod"/>
            </a:pPr>
            <a:r>
              <a:rPr lang="en-GB" b="1" dirty="0">
                <a:solidFill>
                  <a:schemeClr val="tx2"/>
                </a:solidFill>
                <a:latin typeface="Tahoma" panose="020B0604030504040204" pitchFamily="34" charset="0"/>
                <a:ea typeface="Tahoma" panose="020B0604030504040204" pitchFamily="34" charset="0"/>
                <a:cs typeface="Tahoma" panose="020B0604030504040204" pitchFamily="34" charset="0"/>
              </a:rPr>
              <a:t>Web analytics</a:t>
            </a:r>
          </a:p>
          <a:p>
            <a:pPr marL="342900" indent="-342900">
              <a:spcAft>
                <a:spcPts val="0"/>
              </a:spcAft>
              <a:buAutoNum type="arabicPeriod"/>
            </a:pPr>
            <a:r>
              <a:rPr lang="en-GB" b="1" dirty="0">
                <a:solidFill>
                  <a:schemeClr val="tx2"/>
                </a:solidFill>
                <a:latin typeface="Tahoma" panose="020B0604030504040204" pitchFamily="34" charset="0"/>
                <a:ea typeface="Tahoma" panose="020B0604030504040204" pitchFamily="34" charset="0"/>
                <a:cs typeface="Tahoma" panose="020B0604030504040204" pitchFamily="34" charset="0"/>
              </a:rPr>
              <a:t>Social analytics</a:t>
            </a:r>
          </a:p>
          <a:p>
            <a:pPr>
              <a:spcAft>
                <a:spcPts val="0"/>
              </a:spcAft>
            </a:pPr>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A picture containing person, object, holding, hand&#10;&#10;Description automatically generated">
            <a:extLst>
              <a:ext uri="{FF2B5EF4-FFF2-40B4-BE49-F238E27FC236}">
                <a16:creationId xmlns:a16="http://schemas.microsoft.com/office/drawing/2014/main" id="{88B875BB-E0A3-3149-9EB7-BB75E7FFB29D}"/>
              </a:ext>
            </a:extLst>
          </p:cNvPr>
          <p:cNvPicPr>
            <a:picLocks noChangeAspect="1"/>
          </p:cNvPicPr>
          <p:nvPr/>
        </p:nvPicPr>
        <p:blipFill>
          <a:blip r:embed="rId2"/>
          <a:stretch>
            <a:fillRect/>
          </a:stretch>
        </p:blipFill>
        <p:spPr>
          <a:xfrm>
            <a:off x="7016642" y="1714500"/>
            <a:ext cx="4313345" cy="3429000"/>
          </a:xfrm>
          <a:prstGeom prst="rect">
            <a:avLst/>
          </a:prstGeom>
        </p:spPr>
      </p:pic>
    </p:spTree>
    <p:extLst>
      <p:ext uri="{BB962C8B-B14F-4D97-AF65-F5344CB8AC3E}">
        <p14:creationId xmlns:p14="http://schemas.microsoft.com/office/powerpoint/2010/main" val="1974232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F27A0A-3598-9C48-800A-C4E595F634E9}"/>
              </a:ext>
            </a:extLst>
          </p:cNvPr>
          <p:cNvSpPr>
            <a:spLocks noGrp="1"/>
          </p:cNvSpPr>
          <p:nvPr>
            <p:ph idx="1"/>
          </p:nvPr>
        </p:nvSpPr>
        <p:spPr>
          <a:xfrm>
            <a:off x="838200" y="1253330"/>
            <a:ext cx="4828822" cy="4351338"/>
          </a:xfrm>
        </p:spPr>
        <p:txBody>
          <a:bodyPr>
            <a:normAutofit fontScale="85000" lnSpcReduction="10000"/>
          </a:bodyPr>
          <a:lstStyle/>
          <a:p>
            <a:pPr marL="0" indent="0">
              <a:spcBef>
                <a:spcPts val="1200"/>
              </a:spcBef>
              <a:spcAft>
                <a:spcPts val="1200"/>
              </a:spcAft>
              <a:buNone/>
            </a:pPr>
            <a:r>
              <a:rPr lang="en-GB" sz="1800" dirty="0">
                <a:solidFill>
                  <a:schemeClr val="tx2"/>
                </a:solidFill>
                <a:latin typeface="Tahoma" panose="020B0604030504040204" pitchFamily="34" charset="0"/>
                <a:ea typeface="Tahoma" panose="020B0604030504040204" pitchFamily="34" charset="0"/>
                <a:cs typeface="Tahoma" panose="020B0604030504040204" pitchFamily="34" charset="0"/>
              </a:rPr>
              <a:t>OVERVIEW</a:t>
            </a:r>
          </a:p>
          <a:p>
            <a:pPr>
              <a:spcBef>
                <a:spcPts val="1200"/>
              </a:spcBef>
              <a:spcAft>
                <a:spcPts val="1200"/>
              </a:spcAft>
            </a:pPr>
            <a:r>
              <a:rPr lang="en-GB" sz="1800" dirty="0">
                <a:solidFill>
                  <a:schemeClr val="tx2"/>
                </a:solidFill>
                <a:latin typeface="Tahoma" panose="020B0604030504040204" pitchFamily="34" charset="0"/>
                <a:ea typeface="Tahoma" panose="020B0604030504040204" pitchFamily="34" charset="0"/>
                <a:cs typeface="Tahoma" panose="020B0604030504040204" pitchFamily="34" charset="0"/>
              </a:rPr>
              <a:t>Measuring how well digital marketing is working is one of the greatest problems that small businesses face.</a:t>
            </a:r>
          </a:p>
          <a:p>
            <a:pPr>
              <a:spcBef>
                <a:spcPts val="1200"/>
              </a:spcBef>
              <a:spcAft>
                <a:spcPts val="1200"/>
              </a:spcAft>
            </a:pPr>
            <a:r>
              <a:rPr lang="en-GB" sz="1800" dirty="0">
                <a:solidFill>
                  <a:schemeClr val="tx2"/>
                </a:solidFill>
                <a:latin typeface="Tahoma" panose="020B0604030504040204" pitchFamily="34" charset="0"/>
                <a:ea typeface="Tahoma" panose="020B0604030504040204" pitchFamily="34" charset="0"/>
                <a:cs typeface="Tahoma" panose="020B0604030504040204" pitchFamily="34" charset="0"/>
              </a:rPr>
              <a:t>There are so many tools now available to help monitor, measure and interpret. Where to begin&gt;</a:t>
            </a:r>
          </a:p>
          <a:p>
            <a:pPr>
              <a:spcBef>
                <a:spcPts val="1200"/>
              </a:spcBef>
              <a:spcAft>
                <a:spcPts val="1200"/>
              </a:spcAft>
            </a:pPr>
            <a:r>
              <a:rPr lang="en-GB" sz="1800" dirty="0">
                <a:solidFill>
                  <a:schemeClr val="tx2"/>
                </a:solidFill>
                <a:latin typeface="Tahoma" panose="020B0604030504040204" pitchFamily="34" charset="0"/>
                <a:ea typeface="Tahoma" panose="020B0604030504040204" pitchFamily="34" charset="0"/>
                <a:cs typeface="Tahoma" panose="020B0604030504040204" pitchFamily="34" charset="0"/>
              </a:rPr>
              <a:t>The simplest split or breakdown is:</a:t>
            </a:r>
          </a:p>
          <a:p>
            <a:pPr lvl="1">
              <a:spcBef>
                <a:spcPts val="1200"/>
              </a:spcBef>
              <a:spcAft>
                <a:spcPts val="1200"/>
              </a:spcAft>
            </a:pPr>
            <a:r>
              <a:rPr lang="en-GB" sz="1800" dirty="0">
                <a:solidFill>
                  <a:schemeClr val="tx2"/>
                </a:solidFill>
                <a:latin typeface="Tahoma" panose="020B0604030504040204" pitchFamily="34" charset="0"/>
                <a:ea typeface="Tahoma" panose="020B0604030504040204" pitchFamily="34" charset="0"/>
                <a:cs typeface="Tahoma" panose="020B0604030504040204" pitchFamily="34" charset="0"/>
              </a:rPr>
              <a:t>Web analytics</a:t>
            </a:r>
          </a:p>
          <a:p>
            <a:pPr lvl="1">
              <a:spcBef>
                <a:spcPts val="1200"/>
              </a:spcBef>
              <a:spcAft>
                <a:spcPts val="1200"/>
              </a:spcAft>
            </a:pPr>
            <a:r>
              <a:rPr lang="en-GB" sz="1800" dirty="0">
                <a:solidFill>
                  <a:schemeClr val="tx2"/>
                </a:solidFill>
                <a:latin typeface="Tahoma" panose="020B0604030504040204" pitchFamily="34" charset="0"/>
                <a:ea typeface="Tahoma" panose="020B0604030504040204" pitchFamily="34" charset="0"/>
                <a:cs typeface="Tahoma" panose="020B0604030504040204" pitchFamily="34" charset="0"/>
              </a:rPr>
              <a:t>Social analytics</a:t>
            </a:r>
          </a:p>
          <a:p>
            <a:pPr lvl="1">
              <a:spcBef>
                <a:spcPts val="1200"/>
              </a:spcBef>
              <a:spcAft>
                <a:spcPts val="1200"/>
              </a:spcAft>
            </a:pPr>
            <a:r>
              <a:rPr lang="en-GB" sz="1800" dirty="0">
                <a:solidFill>
                  <a:schemeClr val="tx2"/>
                </a:solidFill>
                <a:latin typeface="Tahoma" panose="020B0604030504040204" pitchFamily="34" charset="0"/>
                <a:ea typeface="Tahoma" panose="020B0604030504040204" pitchFamily="34" charset="0"/>
                <a:cs typeface="Tahoma" panose="020B0604030504040204" pitchFamily="34" charset="0"/>
              </a:rPr>
              <a:t>Paid analytics – covered in our advance analytics – CPC etc</a:t>
            </a:r>
          </a:p>
          <a:p>
            <a:pPr marL="342900" lvl="0" indent="-342900">
              <a:spcAft>
                <a:spcPts val="0"/>
              </a:spcAft>
              <a:buSzPts val="1000"/>
              <a:buFont typeface="Symbol" pitchFamily="2" charset="2"/>
              <a:buChar char=""/>
              <a:tabLst>
                <a:tab pos="457200" algn="l"/>
              </a:tabLst>
            </a:pPr>
            <a:r>
              <a:rPr lang="en-GB" sz="1300" dirty="0">
                <a:solidFill>
                  <a:schemeClr val="bg1"/>
                </a:solidFill>
                <a:latin typeface="Tahoma" panose="020B0604030504040204" pitchFamily="34" charset="0"/>
                <a:ea typeface="Tahoma" panose="020B0604030504040204" pitchFamily="34" charset="0"/>
                <a:cs typeface="Tahoma" panose="020B0604030504040204" pitchFamily="34" charset="0"/>
              </a:rPr>
              <a:t>- what does it solve for them?</a:t>
            </a:r>
          </a:p>
          <a:p>
            <a:pPr marL="0" indent="0">
              <a:buNone/>
            </a:pPr>
            <a:endParaRPr lang="en-US" dirty="0"/>
          </a:p>
        </p:txBody>
      </p:sp>
      <p:sp>
        <p:nvSpPr>
          <p:cNvPr id="6" name="Rectangle 1">
            <a:extLst>
              <a:ext uri="{FF2B5EF4-FFF2-40B4-BE49-F238E27FC236}">
                <a16:creationId xmlns:a16="http://schemas.microsoft.com/office/drawing/2014/main" id="{25FD7B12-79C0-C74C-8256-CC58BE1B5C4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Tahoma" panose="020B0604030504040204" pitchFamily="34" charset="0"/>
              </a:rPr>
              <a:t>Precipitated by the global Coronavirus Pandemic, Redpath Bruce are excited to have embraced flexible home working which will immediately reduce our corporate carbon footprint, improve the health and well-being of our staff and through their increased productivity ultimately benefit our clients and the overall Redpath Bruce customer journey.</a:t>
            </a:r>
            <a:r>
              <a:rPr kumimoji="0" lang="en-US" altLang="en-US" sz="1000" b="0" i="0" u="none" strike="noStrike" cap="none" normalizeH="0" baseline="0">
                <a:ln>
                  <a:noFill/>
                </a:ln>
                <a:solidFill>
                  <a:schemeClr val="tx1"/>
                </a:solidFill>
                <a:effectLst/>
              </a:rPr>
              <a:t/>
            </a:r>
            <a:br>
              <a:rPr kumimoji="0" lang="en-US" altLang="en-US" sz="1000" b="0" i="0" u="none" strike="noStrike" cap="none" normalizeH="0" baseline="0">
                <a:ln>
                  <a:noFill/>
                </a:ln>
                <a:solidFill>
                  <a:schemeClr val="tx1"/>
                </a:solidFill>
                <a:effectLst/>
              </a:rPr>
            </a:br>
            <a:r>
              <a:rPr kumimoji="0" lang="en-US" altLang="en-US" sz="900" b="0" i="0" u="none" strike="noStrike" cap="none" normalizeH="0" baseline="0">
                <a:ln>
                  <a:noFill/>
                </a:ln>
                <a:solidFill>
                  <a:srgbClr val="000000"/>
                </a:solidFill>
                <a:effectLst/>
                <a:latin typeface="Tahoma" panose="020B0604030504040204" pitchFamily="34" charset="0"/>
              </a:rPr>
              <a:t>#workingfromhome #flexibleworking #propertymanagers #propertymanagement </a:t>
            </a:r>
            <a:endParaRPr kumimoji="0" lang="en-US" altLang="en-US" sz="1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Tahoma" panose="020B0604030504040204" pitchFamily="34" charset="0"/>
              </a:rPr>
              <a:t/>
            </a:r>
            <a:br>
              <a:rPr kumimoji="0" lang="en-US" altLang="en-US" sz="900" b="0" i="0" u="none" strike="noStrike" cap="none" normalizeH="0" baseline="0">
                <a:ln>
                  <a:noFill/>
                </a:ln>
                <a:solidFill>
                  <a:srgbClr val="000000"/>
                </a:solidFill>
                <a:effectLst/>
                <a:latin typeface="Tahoma" panose="020B0604030504040204" pitchFamily="34" charset="0"/>
              </a:rPr>
            </a:br>
            <a:endParaRPr kumimoji="0" lang="en-US" altLang="en-US" sz="900" b="0" i="0" u="none" strike="noStrike" cap="none" normalizeH="0" baseline="0">
              <a:ln>
                <a:noFill/>
              </a:ln>
              <a:solidFill>
                <a:srgbClr val="000000"/>
              </a:solidFill>
              <a:effectLst/>
              <a:latin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Tahoma" panose="020B0604030504040204" pitchFamily="34" charset="0"/>
              </a:rPr>
              <a:t>  </a:t>
            </a:r>
            <a:r>
              <a:rPr kumimoji="0" lang="en-US" altLang="en-US" sz="1900" b="0" i="0" u="none" strike="noStrike" cap="none" normalizeH="0" baseline="0">
                <a:ln>
                  <a:noFill/>
                </a:ln>
                <a:solidFill>
                  <a:srgbClr val="000000"/>
                </a:solidFill>
                <a:effectLst/>
                <a:latin typeface="Tahoma" panose="020B060403050404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AutoShape 2">
            <a:extLst>
              <a:ext uri="{FF2B5EF4-FFF2-40B4-BE49-F238E27FC236}">
                <a16:creationId xmlns:a16="http://schemas.microsoft.com/office/drawing/2014/main" id="{AF209091-0E2F-0541-BD3D-0FCB22399E39}"/>
              </a:ext>
            </a:extLst>
          </p:cNvPr>
          <p:cNvSpPr>
            <a:spLocks noChangeAspect="1" noChangeArrowheads="1"/>
          </p:cNvSpPr>
          <p:nvPr/>
        </p:nvSpPr>
        <p:spPr bwMode="auto">
          <a:xfrm>
            <a:off x="73025"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close up of a sign&#10;&#10;Description automatically generated">
            <a:extLst>
              <a:ext uri="{FF2B5EF4-FFF2-40B4-BE49-F238E27FC236}">
                <a16:creationId xmlns:a16="http://schemas.microsoft.com/office/drawing/2014/main" id="{A7C5ADB8-6228-6840-ABED-6C0940076797}"/>
              </a:ext>
            </a:extLst>
          </p:cNvPr>
          <p:cNvPicPr>
            <a:picLocks noChangeAspect="1"/>
          </p:cNvPicPr>
          <p:nvPr/>
        </p:nvPicPr>
        <p:blipFill>
          <a:blip r:embed="rId2"/>
          <a:stretch>
            <a:fillRect/>
          </a:stretch>
        </p:blipFill>
        <p:spPr>
          <a:xfrm>
            <a:off x="6096000" y="1764505"/>
            <a:ext cx="5916274" cy="3328987"/>
          </a:xfrm>
          <a:prstGeom prst="rect">
            <a:avLst/>
          </a:prstGeom>
        </p:spPr>
      </p:pic>
    </p:spTree>
    <p:extLst>
      <p:ext uri="{BB962C8B-B14F-4D97-AF65-F5344CB8AC3E}">
        <p14:creationId xmlns:p14="http://schemas.microsoft.com/office/powerpoint/2010/main" val="2155157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A6812F-14AE-4348-B9B8-FA40DD3F953A}"/>
              </a:ext>
            </a:extLst>
          </p:cNvPr>
          <p:cNvSpPr/>
          <p:nvPr/>
        </p:nvSpPr>
        <p:spPr>
          <a:xfrm>
            <a:off x="1104900" y="1212830"/>
            <a:ext cx="6096000" cy="3416320"/>
          </a:xfrm>
          <a:prstGeom prst="rect">
            <a:avLst/>
          </a:prstGeom>
        </p:spPr>
        <p:txBody>
          <a:bodyPr>
            <a:spAutoFit/>
          </a:bodyPr>
          <a:lstStyle/>
          <a:p>
            <a:pPr>
              <a:spcAft>
                <a:spcPts val="0"/>
              </a:spcAft>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WEB ANALYTICS</a:t>
            </a:r>
          </a:p>
          <a:p>
            <a:pPr>
              <a:spcAft>
                <a:spcPts val="0"/>
              </a:spcAft>
            </a:pPr>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What is it? The measurement, analysis and reporting of activity taking place on and relating to your website.</a:t>
            </a:r>
          </a:p>
          <a:p>
            <a:pPr>
              <a:spcAft>
                <a:spcPts val="0"/>
              </a:spcAft>
            </a:pPr>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Why should I do it? In a nutshell – to make smarter, more informed decisions. TO see what’s working and what is not.</a:t>
            </a:r>
          </a:p>
          <a:p>
            <a:pPr>
              <a:spcAft>
                <a:spcPts val="0"/>
              </a:spcAft>
            </a:pPr>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What tool should I use? OK, there are a few tools out there, more as of recently, but I cannot see past Google Analytics. It’s 100% free and exhaustive.</a:t>
            </a:r>
            <a:endParaRPr lang="en-US" dirty="0">
              <a:solidFill>
                <a:schemeClr val="tx2"/>
              </a:solidFill>
            </a:endParaRPr>
          </a:p>
        </p:txBody>
      </p:sp>
      <p:pic>
        <p:nvPicPr>
          <p:cNvPr id="7" name="Picture 6" descr="A screen shot of a smart phone&#10;&#10;Description automatically generated">
            <a:extLst>
              <a:ext uri="{FF2B5EF4-FFF2-40B4-BE49-F238E27FC236}">
                <a16:creationId xmlns:a16="http://schemas.microsoft.com/office/drawing/2014/main" id="{27E618C8-9A19-7147-B3FF-CFFF219D542E}"/>
              </a:ext>
            </a:extLst>
          </p:cNvPr>
          <p:cNvPicPr>
            <a:picLocks noChangeAspect="1"/>
          </p:cNvPicPr>
          <p:nvPr/>
        </p:nvPicPr>
        <p:blipFill>
          <a:blip r:embed="rId2"/>
          <a:stretch>
            <a:fillRect/>
          </a:stretch>
        </p:blipFill>
        <p:spPr>
          <a:xfrm>
            <a:off x="7505597" y="1720840"/>
            <a:ext cx="4361983" cy="2908310"/>
          </a:xfrm>
          <a:prstGeom prst="rect">
            <a:avLst/>
          </a:prstGeom>
        </p:spPr>
      </p:pic>
    </p:spTree>
    <p:extLst>
      <p:ext uri="{BB962C8B-B14F-4D97-AF65-F5344CB8AC3E}">
        <p14:creationId xmlns:p14="http://schemas.microsoft.com/office/powerpoint/2010/main" val="567432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5C330-6975-D748-89E2-4DF0C2078551}"/>
              </a:ext>
            </a:extLst>
          </p:cNvPr>
          <p:cNvSpPr/>
          <p:nvPr/>
        </p:nvSpPr>
        <p:spPr>
          <a:xfrm>
            <a:off x="623359" y="418041"/>
            <a:ext cx="7007930" cy="6247864"/>
          </a:xfrm>
          <a:prstGeom prst="rect">
            <a:avLst/>
          </a:prstGeom>
        </p:spPr>
        <p:txBody>
          <a:bodyPr wrap="square">
            <a:spAutoFit/>
          </a:bodyPr>
          <a:lstStyle/>
          <a:p>
            <a:r>
              <a:rPr 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SETTING UP GOOGLE ANALYTICS.</a:t>
            </a:r>
          </a:p>
          <a:p>
            <a:pPr>
              <a:spcAft>
                <a:spcPts val="0"/>
              </a:spcAft>
            </a:pPr>
            <a:r>
              <a:rPr lang="en-GB" sz="1600" dirty="0">
                <a:solidFill>
                  <a:schemeClr val="tx2"/>
                </a:solidFill>
                <a:latin typeface="Tahoma" panose="020B0604030504040204" pitchFamily="34" charset="0"/>
                <a:ea typeface="Tahoma" panose="020B0604030504040204" pitchFamily="34" charset="0"/>
                <a:cs typeface="Tahoma" panose="020B0604030504040204" pitchFamily="34" charset="0"/>
              </a:rPr>
              <a:t> </a:t>
            </a:r>
          </a:p>
          <a:p>
            <a:pPr lvl="0"/>
            <a:r>
              <a:rPr lang="en-GB" sz="1600" dirty="0">
                <a:solidFill>
                  <a:schemeClr val="tx2"/>
                </a:solidFill>
              </a:rPr>
              <a:t> - Some of you will have google analytics, but if you don’t here is how to set is up. </a:t>
            </a:r>
          </a:p>
          <a:p>
            <a:pPr lvl="0"/>
            <a:endParaRPr lang="en-GB" sz="1600" dirty="0">
              <a:solidFill>
                <a:schemeClr val="tx2"/>
              </a:solidFill>
            </a:endParaRPr>
          </a:p>
          <a:p>
            <a:pPr lvl="0"/>
            <a:r>
              <a:rPr lang="en-GB" sz="1600" dirty="0">
                <a:solidFill>
                  <a:schemeClr val="tx2"/>
                </a:solidFill>
              </a:rPr>
              <a:t> - Visit </a:t>
            </a:r>
            <a:r>
              <a:rPr lang="en-GB" sz="1600" dirty="0" err="1">
                <a:solidFill>
                  <a:schemeClr val="tx2"/>
                </a:solidFill>
              </a:rPr>
              <a:t>analytics.google.com</a:t>
            </a:r>
            <a:endParaRPr lang="en-GB" sz="1600" dirty="0">
              <a:solidFill>
                <a:schemeClr val="tx2"/>
              </a:solidFill>
            </a:endParaRPr>
          </a:p>
          <a:p>
            <a:pPr lvl="0"/>
            <a:r>
              <a:rPr lang="en-GB" sz="1600" dirty="0">
                <a:solidFill>
                  <a:schemeClr val="tx2"/>
                </a:solidFill>
              </a:rPr>
              <a:t/>
            </a:r>
            <a:br>
              <a:rPr lang="en-GB" sz="1600" dirty="0">
                <a:solidFill>
                  <a:schemeClr val="tx2"/>
                </a:solidFill>
              </a:rPr>
            </a:br>
            <a:r>
              <a:rPr lang="en-GB" sz="1600" dirty="0">
                <a:solidFill>
                  <a:schemeClr val="tx2"/>
                </a:solidFill>
              </a:rPr>
              <a:t> - If you have a Google account, sign in. If you do not have a Google account, click create an account.</a:t>
            </a:r>
          </a:p>
          <a:p>
            <a:pPr lvl="0"/>
            <a:endParaRPr lang="en-GB" sz="1600" dirty="0">
              <a:solidFill>
                <a:schemeClr val="tx2"/>
              </a:solidFill>
            </a:endParaRPr>
          </a:p>
          <a:p>
            <a:pPr lvl="0"/>
            <a:r>
              <a:rPr lang="en-GB" sz="1600" dirty="0">
                <a:solidFill>
                  <a:schemeClr val="tx2"/>
                </a:solidFill>
              </a:rPr>
              <a:t> - Once you have signed in or created an account, click access Google Analytics.</a:t>
            </a:r>
          </a:p>
          <a:p>
            <a:pPr lvl="0"/>
            <a:endParaRPr lang="en-GB" sz="1600" dirty="0">
              <a:solidFill>
                <a:schemeClr val="tx2"/>
              </a:solidFill>
            </a:endParaRPr>
          </a:p>
          <a:p>
            <a:pPr lvl="0"/>
            <a:r>
              <a:rPr lang="en-GB" sz="1600" dirty="0">
                <a:solidFill>
                  <a:schemeClr val="tx2"/>
                </a:solidFill>
              </a:rPr>
              <a:t> - Select Sign up.</a:t>
            </a:r>
          </a:p>
          <a:p>
            <a:pPr lvl="0"/>
            <a:endParaRPr lang="en-GB" sz="1600" dirty="0">
              <a:solidFill>
                <a:schemeClr val="tx2"/>
              </a:solidFill>
            </a:endParaRPr>
          </a:p>
          <a:p>
            <a:pPr lvl="0"/>
            <a:r>
              <a:rPr lang="en-GB" sz="1600" dirty="0">
                <a:solidFill>
                  <a:schemeClr val="tx2"/>
                </a:solidFill>
              </a:rPr>
              <a:t> - Fill in your Account Name, Website Name, Website URL, and select an Industry Category and Reporting Time Zone.</a:t>
            </a:r>
          </a:p>
          <a:p>
            <a:pPr lvl="0"/>
            <a:endParaRPr lang="en-GB" sz="1600" dirty="0">
              <a:solidFill>
                <a:schemeClr val="tx2"/>
              </a:solidFill>
            </a:endParaRPr>
          </a:p>
          <a:p>
            <a:pPr lvl="0"/>
            <a:r>
              <a:rPr lang="en-GB" sz="1600" dirty="0">
                <a:solidFill>
                  <a:schemeClr val="tx2"/>
                </a:solidFill>
              </a:rPr>
              <a:t> - Under Data Sharing Options, check the boxes next to the options that you want.</a:t>
            </a:r>
          </a:p>
          <a:p>
            <a:pPr lvl="0"/>
            <a:r>
              <a:rPr lang="en-GB" sz="1600" dirty="0">
                <a:solidFill>
                  <a:schemeClr val="tx2"/>
                </a:solidFill>
              </a:rPr>
              <a:t>Click Get Tracking ID.</a:t>
            </a:r>
          </a:p>
          <a:p>
            <a:pPr lvl="0"/>
            <a:endParaRPr lang="en-GB" sz="1600" dirty="0">
              <a:solidFill>
                <a:schemeClr val="tx2"/>
              </a:solidFill>
            </a:endParaRPr>
          </a:p>
          <a:p>
            <a:pPr lvl="0"/>
            <a:r>
              <a:rPr lang="en-GB" sz="1600" dirty="0">
                <a:solidFill>
                  <a:schemeClr val="tx2"/>
                </a:solidFill>
              </a:rPr>
              <a:t> - From the Google Analytics Terms of Service Agreement that opens, click I Accept.</a:t>
            </a:r>
          </a:p>
          <a:p>
            <a:pPr lvl="0"/>
            <a:endParaRPr lang="en-GB" sz="1600" dirty="0">
              <a:solidFill>
                <a:schemeClr val="tx2"/>
              </a:solidFill>
            </a:endParaRPr>
          </a:p>
          <a:p>
            <a:pPr lvl="0"/>
            <a:r>
              <a:rPr lang="en-GB" sz="1600" dirty="0">
                <a:solidFill>
                  <a:schemeClr val="tx2"/>
                </a:solidFill>
              </a:rPr>
              <a:t> - If you don’t know if your site has GA – use this handy tool </a:t>
            </a:r>
            <a:r>
              <a:rPr lang="en-GB" sz="1600" dirty="0">
                <a:hlinkClick r:id="rId2"/>
              </a:rPr>
              <a:t>http://www.gachecker.com/</a:t>
            </a:r>
            <a:endParaRPr lang="en-GB" sz="1600" dirty="0">
              <a:solidFill>
                <a:schemeClr val="tx2"/>
              </a:solidFill>
            </a:endParaRPr>
          </a:p>
          <a:p>
            <a:pPr>
              <a:spcAft>
                <a:spcPts val="0"/>
              </a:spcAft>
            </a:pPr>
            <a:endParaRPr lang="en-GB" sz="1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7DD597D5-FEE6-CD41-8C06-030CCFD5BD92}"/>
              </a:ext>
            </a:extLst>
          </p:cNvPr>
          <p:cNvPicPr>
            <a:picLocks noChangeAspect="1"/>
          </p:cNvPicPr>
          <p:nvPr/>
        </p:nvPicPr>
        <p:blipFill>
          <a:blip r:embed="rId3"/>
          <a:stretch>
            <a:fillRect/>
          </a:stretch>
        </p:blipFill>
        <p:spPr>
          <a:xfrm>
            <a:off x="8158163" y="2357010"/>
            <a:ext cx="3410478" cy="1921302"/>
          </a:xfrm>
          <a:prstGeom prst="rect">
            <a:avLst/>
          </a:prstGeom>
        </p:spPr>
      </p:pic>
    </p:spTree>
    <p:extLst>
      <p:ext uri="{BB962C8B-B14F-4D97-AF65-F5344CB8AC3E}">
        <p14:creationId xmlns:p14="http://schemas.microsoft.com/office/powerpoint/2010/main" val="642556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F2A586-3D9C-4840-8F65-105CCD33F2BF}"/>
              </a:ext>
            </a:extLst>
          </p:cNvPr>
          <p:cNvSpPr>
            <a:spLocks noGrp="1"/>
          </p:cNvSpPr>
          <p:nvPr>
            <p:ph idx="1"/>
          </p:nvPr>
        </p:nvSpPr>
        <p:spPr>
          <a:xfrm>
            <a:off x="533400" y="271461"/>
            <a:ext cx="5138738" cy="6172201"/>
          </a:xfrm>
        </p:spPr>
        <p:txBody>
          <a:bodyPr>
            <a:normAutofit fontScale="55000" lnSpcReduction="20000"/>
          </a:bodyPr>
          <a:lstStyle/>
          <a:p>
            <a:pPr marL="0" indent="0">
              <a:buNone/>
            </a:pPr>
            <a:r>
              <a:rPr lang="en-US" sz="2600" dirty="0">
                <a:solidFill>
                  <a:schemeClr val="tx2"/>
                </a:solidFill>
                <a:latin typeface="Tahoma" panose="020B0604030504040204" pitchFamily="34" charset="0"/>
                <a:ea typeface="Tahoma" panose="020B0604030504040204" pitchFamily="34" charset="0"/>
                <a:cs typeface="Tahoma" panose="020B0604030504040204" pitchFamily="34" charset="0"/>
              </a:rPr>
              <a:t>SETTING UP GOOGLE ANALYTICS (cont.)</a:t>
            </a:r>
          </a:p>
          <a:p>
            <a:pPr marL="0" lvl="0" indent="0">
              <a:buNone/>
            </a:pPr>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To add Google Analytics to your website, consult your webmaster if you have one OR most platforms make it</a:t>
            </a:r>
          </a:p>
          <a:p>
            <a:pPr marL="0" lvl="0" indent="0">
              <a:buNone/>
            </a:pPr>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super easy to add. Below are steps for </a:t>
            </a:r>
            <a:r>
              <a:rPr lang="en-GB" sz="2600" dirty="0" err="1">
                <a:solidFill>
                  <a:schemeClr val="tx2"/>
                </a:solidFill>
                <a:latin typeface="Tahoma" panose="020B0604030504040204" pitchFamily="34" charset="0"/>
                <a:ea typeface="Tahoma" panose="020B0604030504040204" pitchFamily="34" charset="0"/>
                <a:cs typeface="Tahoma" panose="020B0604030504040204" pitchFamily="34" charset="0"/>
              </a:rPr>
              <a:t>Wix</a:t>
            </a:r>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 and Squarespace. If you are on a different platform and need help, just</a:t>
            </a:r>
          </a:p>
          <a:p>
            <a:pPr marL="0" lvl="0" indent="0">
              <a:buNone/>
            </a:pPr>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get in touch and I will be able to help you.</a:t>
            </a:r>
            <a:b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br>
            <a:endParaRPr lang="en-GB" sz="26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0" lvl="0" indent="0">
              <a:buNone/>
            </a:pPr>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Add the Tracking ID to Your </a:t>
            </a:r>
            <a:r>
              <a:rPr lang="en-GB" sz="2600" dirty="0" err="1">
                <a:solidFill>
                  <a:schemeClr val="tx2"/>
                </a:solidFill>
                <a:latin typeface="Tahoma" panose="020B0604030504040204" pitchFamily="34" charset="0"/>
                <a:ea typeface="Tahoma" panose="020B0604030504040204" pitchFamily="34" charset="0"/>
                <a:cs typeface="Tahoma" panose="020B0604030504040204" pitchFamily="34" charset="0"/>
              </a:rPr>
              <a:t>Wix</a:t>
            </a:r>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 Site</a:t>
            </a:r>
          </a:p>
          <a:p>
            <a:pPr lvl="0"/>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Go to </a:t>
            </a:r>
            <a:r>
              <a:rPr lang="en-GB" sz="2600" u="sng" dirty="0">
                <a:solidFill>
                  <a:schemeClr val="tx2"/>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xmlns="" val="tx"/>
                    </a:ext>
                  </a:extLst>
                </a:hlinkClick>
              </a:rPr>
              <a:t>Marketing Integrations</a:t>
            </a:r>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 </a:t>
            </a:r>
          </a:p>
          <a:p>
            <a:pPr lvl="0"/>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Go to Google Analytics and click Connect. </a:t>
            </a:r>
          </a:p>
          <a:p>
            <a:pPr lvl="0"/>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At the top right click Connect Google Analytics. </a:t>
            </a:r>
          </a:p>
          <a:p>
            <a:pPr lvl="0"/>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Paste your Google Analytics ID.</a:t>
            </a:r>
            <a:b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br>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Note: Make sure that there are no extra spaces before the code.</a:t>
            </a:r>
          </a:p>
          <a:p>
            <a:pPr lvl="0"/>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Select the IP Anonymization checkbox to ensure that Google does not save your site visitors' IP addresses. </a:t>
            </a:r>
          </a:p>
          <a:p>
            <a:pPr lvl="0"/>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Click Save. </a:t>
            </a:r>
          </a:p>
          <a:p>
            <a:pPr lvl="0"/>
            <a:endParaRPr lang="en-GB" sz="26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Add the Tracking ID to Your Squarespace Site</a:t>
            </a:r>
          </a:p>
          <a:p>
            <a:pPr lvl="0"/>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In the Home Menu, click Settings, and then click Advanced.</a:t>
            </a:r>
          </a:p>
          <a:p>
            <a:pPr lvl="0"/>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Click External API Keys.</a:t>
            </a:r>
          </a:p>
          <a:p>
            <a:pPr lvl="0"/>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In the Google Analytics Account Number field, enter your tracking ID for this site. For help finding this ID, visit </a:t>
            </a:r>
            <a:r>
              <a:rPr lang="en-GB" sz="2600" u="sng" dirty="0">
                <a:solidFill>
                  <a:schemeClr val="tx2"/>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xmlns="" val="tx"/>
                    </a:ext>
                  </a:extLst>
                </a:hlinkClick>
              </a:rPr>
              <a:t>Google's documentation</a:t>
            </a:r>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a:t>
            </a:r>
          </a:p>
          <a:p>
            <a:r>
              <a:rPr lang="en-GB" sz="2600" dirty="0">
                <a:solidFill>
                  <a:schemeClr val="tx2"/>
                </a:solidFill>
                <a:latin typeface="Tahoma" panose="020B0604030504040204" pitchFamily="34" charset="0"/>
                <a:ea typeface="Tahoma" panose="020B0604030504040204" pitchFamily="34" charset="0"/>
                <a:cs typeface="Tahoma" panose="020B0604030504040204" pitchFamily="34" charset="0"/>
              </a:rPr>
              <a:t>Click Save. </a:t>
            </a:r>
          </a:p>
          <a:p>
            <a:pPr lvl="0"/>
            <a:endParaRPr lang="en-GB" dirty="0"/>
          </a:p>
          <a:p>
            <a:pPr marL="0" lvl="0" indent="0">
              <a:buNone/>
            </a:pPr>
            <a:endParaRPr lang="en-US" dirty="0"/>
          </a:p>
        </p:txBody>
      </p:sp>
      <p:pic>
        <p:nvPicPr>
          <p:cNvPr id="9" name="Picture 8">
            <a:extLst>
              <a:ext uri="{FF2B5EF4-FFF2-40B4-BE49-F238E27FC236}">
                <a16:creationId xmlns:a16="http://schemas.microsoft.com/office/drawing/2014/main" id="{16A256FF-8FA7-9745-A1E8-5307707AA55D}"/>
              </a:ext>
            </a:extLst>
          </p:cNvPr>
          <p:cNvPicPr>
            <a:picLocks noChangeAspect="1"/>
          </p:cNvPicPr>
          <p:nvPr/>
        </p:nvPicPr>
        <p:blipFill>
          <a:blip r:embed="rId4"/>
          <a:stretch>
            <a:fillRect/>
          </a:stretch>
        </p:blipFill>
        <p:spPr>
          <a:xfrm>
            <a:off x="6096000" y="1728786"/>
            <a:ext cx="5484091" cy="3257550"/>
          </a:xfrm>
          <a:prstGeom prst="rect">
            <a:avLst/>
          </a:prstGeom>
        </p:spPr>
      </p:pic>
    </p:spTree>
    <p:extLst>
      <p:ext uri="{BB962C8B-B14F-4D97-AF65-F5344CB8AC3E}">
        <p14:creationId xmlns:p14="http://schemas.microsoft.com/office/powerpoint/2010/main" val="1168114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3C325C-D860-7E49-98E2-BEB8B6CAC21E}"/>
              </a:ext>
            </a:extLst>
          </p:cNvPr>
          <p:cNvSpPr/>
          <p:nvPr/>
        </p:nvSpPr>
        <p:spPr>
          <a:xfrm>
            <a:off x="1095022" y="430539"/>
            <a:ext cx="10588977" cy="1754326"/>
          </a:xfrm>
          <a:prstGeom prst="rect">
            <a:avLst/>
          </a:prstGeom>
        </p:spPr>
        <p:txBody>
          <a:bodyPr wrap="square">
            <a:spAutoFit/>
          </a:bodyPr>
          <a:lstStyle/>
          <a:p>
            <a:r>
              <a:rPr lang="en-US" sz="1400" b="1" dirty="0">
                <a:solidFill>
                  <a:schemeClr val="tx2"/>
                </a:solidFill>
                <a:latin typeface="Tahoma" panose="020B0604030504040204" pitchFamily="34" charset="0"/>
                <a:ea typeface="Tahoma" panose="020B0604030504040204" pitchFamily="34" charset="0"/>
                <a:cs typeface="Tahoma" panose="020B0604030504040204" pitchFamily="34" charset="0"/>
              </a:rPr>
              <a:t>GOOGLE ANALYTICS - </a:t>
            </a:r>
            <a:r>
              <a:rPr lang="en-GB" dirty="0">
                <a:solidFill>
                  <a:schemeClr val="tx2"/>
                </a:solidFill>
              </a:rPr>
              <a:t>How it works</a:t>
            </a:r>
          </a:p>
          <a:p>
            <a:r>
              <a:rPr lang="en-GB" dirty="0">
                <a:solidFill>
                  <a:schemeClr val="tx2"/>
                </a:solidFill>
              </a:rPr>
              <a:t>The software tool improves your chances of success by collecting data about your customers from all of your online platforms: websites, mobile applications, and social media. </a:t>
            </a:r>
          </a:p>
          <a:p>
            <a:endParaRPr lang="en-GB" dirty="0">
              <a:solidFill>
                <a:schemeClr val="tx2"/>
              </a:solidFill>
            </a:endParaRPr>
          </a:p>
          <a:p>
            <a:r>
              <a:rPr lang="en-GB" dirty="0">
                <a:solidFill>
                  <a:schemeClr val="tx2"/>
                </a:solidFill>
              </a:rPr>
              <a:t>This information makes it plain to see where things are going right, going poorly, and, where adjustments are needed.</a:t>
            </a:r>
            <a:r>
              <a:rPr lang="en-GB" dirty="0"/>
              <a:t>	</a:t>
            </a:r>
          </a:p>
        </p:txBody>
      </p:sp>
      <p:sp>
        <p:nvSpPr>
          <p:cNvPr id="6" name="Rectangle 2">
            <a:extLst>
              <a:ext uri="{FF2B5EF4-FFF2-40B4-BE49-F238E27FC236}">
                <a16:creationId xmlns:a16="http://schemas.microsoft.com/office/drawing/2014/main" id="{2C9B9F9A-E423-9142-BC58-47E8E23B0F88}"/>
              </a:ext>
            </a:extLst>
          </p:cNvPr>
          <p:cNvSpPr>
            <a:spLocks noChangeArrowheads="1"/>
          </p:cNvSpPr>
          <p:nvPr/>
        </p:nvSpPr>
        <p:spPr bwMode="auto">
          <a:xfrm>
            <a:off x="2381955" y="263031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2" descr="Chart on continuous movement in marketing">
            <a:extLst>
              <a:ext uri="{FF2B5EF4-FFF2-40B4-BE49-F238E27FC236}">
                <a16:creationId xmlns:a16="http://schemas.microsoft.com/office/drawing/2014/main" id="{6D391722-DB56-F24D-BF1D-DD92D36BA37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617422" y="2728209"/>
            <a:ext cx="8957156" cy="2998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354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9841E4-C123-8545-8F46-10789B808E65}"/>
              </a:ext>
            </a:extLst>
          </p:cNvPr>
          <p:cNvSpPr>
            <a:spLocks noGrp="1"/>
          </p:cNvSpPr>
          <p:nvPr>
            <p:ph idx="1"/>
          </p:nvPr>
        </p:nvSpPr>
        <p:spPr>
          <a:xfrm>
            <a:off x="646289" y="685447"/>
            <a:ext cx="4518642" cy="1471966"/>
          </a:xfrm>
        </p:spPr>
        <p:txBody>
          <a:bodyPr>
            <a:normAutofit/>
          </a:bodyPr>
          <a:lstStyle/>
          <a:p>
            <a:pPr marL="0" indent="0">
              <a:buNone/>
            </a:pPr>
            <a:r>
              <a:rPr lang="en-US" sz="1900" b="1" dirty="0">
                <a:solidFill>
                  <a:schemeClr val="tx2"/>
                </a:solidFill>
                <a:latin typeface="Tahoma" panose="020B0604030504040204" pitchFamily="34" charset="0"/>
                <a:ea typeface="Tahoma" panose="020B0604030504040204" pitchFamily="34" charset="0"/>
                <a:cs typeface="Tahoma" panose="020B0604030504040204" pitchFamily="34" charset="0"/>
              </a:rPr>
              <a:t>GOOGLE ANALYTICS</a:t>
            </a:r>
          </a:p>
          <a:p>
            <a:pPr marL="0" indent="0">
              <a:buNone/>
            </a:pPr>
            <a:r>
              <a:rPr lang="en-GB" sz="1900" dirty="0">
                <a:solidFill>
                  <a:schemeClr val="tx2"/>
                </a:solidFill>
              </a:rPr>
              <a:t>What reports should I check? Where do I begin?! WARNING!!!</a:t>
            </a:r>
          </a:p>
          <a:p>
            <a:pPr lvl="1"/>
            <a:endParaRPr lang="en-GB" dirty="0">
              <a:solidFill>
                <a:schemeClr val="tx2"/>
              </a:solidFill>
            </a:endParaRPr>
          </a:p>
          <a:p>
            <a:pPr lvl="1"/>
            <a:endParaRPr lang="en-GB" dirty="0">
              <a:solidFill>
                <a:schemeClr val="tx2"/>
              </a:solidFill>
            </a:endParaRPr>
          </a:p>
          <a:p>
            <a:pPr marL="0" indent="0">
              <a:buNone/>
            </a:pPr>
            <a:endParaRPr lang="en-US" dirty="0"/>
          </a:p>
        </p:txBody>
      </p:sp>
      <p:pic>
        <p:nvPicPr>
          <p:cNvPr id="7" name="Picture 6" descr="A screenshot of a cell phone&#10;&#10;Description automatically generated">
            <a:extLst>
              <a:ext uri="{FF2B5EF4-FFF2-40B4-BE49-F238E27FC236}">
                <a16:creationId xmlns:a16="http://schemas.microsoft.com/office/drawing/2014/main" id="{D8D41B39-D6C7-8D44-9AFE-E8011FD52087}"/>
              </a:ext>
            </a:extLst>
          </p:cNvPr>
          <p:cNvPicPr>
            <a:picLocks noChangeAspect="1"/>
          </p:cNvPicPr>
          <p:nvPr/>
        </p:nvPicPr>
        <p:blipFill>
          <a:blip r:embed="rId2"/>
          <a:stretch>
            <a:fillRect/>
          </a:stretch>
        </p:blipFill>
        <p:spPr>
          <a:xfrm>
            <a:off x="419492" y="1779859"/>
            <a:ext cx="4972236" cy="1834879"/>
          </a:xfrm>
          <a:prstGeom prst="rect">
            <a:avLst/>
          </a:prstGeom>
        </p:spPr>
      </p:pic>
      <p:sp>
        <p:nvSpPr>
          <p:cNvPr id="8" name="Content Placeholder 2">
            <a:extLst>
              <a:ext uri="{FF2B5EF4-FFF2-40B4-BE49-F238E27FC236}">
                <a16:creationId xmlns:a16="http://schemas.microsoft.com/office/drawing/2014/main" id="{38432835-C098-3848-8349-E35A454B739F}"/>
              </a:ext>
            </a:extLst>
          </p:cNvPr>
          <p:cNvSpPr txBox="1">
            <a:spLocks/>
          </p:cNvSpPr>
          <p:nvPr/>
        </p:nvSpPr>
        <p:spPr>
          <a:xfrm>
            <a:off x="6096000" y="684741"/>
            <a:ext cx="4518642" cy="14719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sz="1200" dirty="0">
                <a:solidFill>
                  <a:schemeClr val="tx2"/>
                </a:solidFill>
              </a:rPr>
              <a:t>MAIN REPORTS IN GA</a:t>
            </a:r>
          </a:p>
          <a:p>
            <a:pPr lvl="1"/>
            <a:r>
              <a:rPr lang="en-GB" sz="1200" dirty="0">
                <a:solidFill>
                  <a:schemeClr val="tx2"/>
                </a:solidFill>
              </a:rPr>
              <a:t>Audience&gt;overview: users, new or return users, sessions, page views </a:t>
            </a:r>
          </a:p>
          <a:p>
            <a:pPr lvl="1"/>
            <a:r>
              <a:rPr lang="en-GB" sz="1200" dirty="0">
                <a:solidFill>
                  <a:schemeClr val="tx2"/>
                </a:solidFill>
              </a:rPr>
              <a:t>Acquisition</a:t>
            </a:r>
          </a:p>
          <a:p>
            <a:pPr lvl="1"/>
            <a:r>
              <a:rPr lang="en-GB" sz="1200" dirty="0">
                <a:solidFill>
                  <a:schemeClr val="tx2"/>
                </a:solidFill>
              </a:rPr>
              <a:t>Geo&gt;location</a:t>
            </a:r>
          </a:p>
          <a:p>
            <a:pPr lvl="1"/>
            <a:r>
              <a:rPr lang="en-GB" sz="1200" dirty="0">
                <a:solidFill>
                  <a:schemeClr val="tx2"/>
                </a:solidFill>
              </a:rPr>
              <a:t>Mobile&gt;Overview</a:t>
            </a:r>
          </a:p>
          <a:p>
            <a:pPr lvl="1"/>
            <a:r>
              <a:rPr lang="en-GB" sz="1200" dirty="0">
                <a:solidFill>
                  <a:schemeClr val="tx2"/>
                </a:solidFill>
              </a:rPr>
              <a:t>Demographics&gt;age (&amp; gender)</a:t>
            </a:r>
          </a:p>
          <a:p>
            <a:pPr marL="0" indent="0">
              <a:buFont typeface="Arial" panose="020B0604020202020204" pitchFamily="34" charset="0"/>
              <a:buNone/>
            </a:pPr>
            <a:r>
              <a:rPr lang="en-US" sz="1200" dirty="0"/>
              <a:t>The first graphic below shows what appears if you click on the little arrow under timeline</a:t>
            </a:r>
          </a:p>
          <a:p>
            <a:pPr marL="0" indent="0">
              <a:buFont typeface="Arial" panose="020B0604020202020204" pitchFamily="34" charset="0"/>
              <a:buNone/>
            </a:pPr>
            <a:r>
              <a:rPr lang="en-US" sz="1200" dirty="0"/>
              <a:t>The 2</a:t>
            </a:r>
            <a:r>
              <a:rPr lang="en-US" sz="1200" baseline="30000" dirty="0"/>
              <a:t>nd</a:t>
            </a:r>
            <a:r>
              <a:rPr lang="en-US" sz="1200" dirty="0"/>
              <a:t> one shows what appears when you click on +create new annotation</a:t>
            </a:r>
          </a:p>
        </p:txBody>
      </p:sp>
      <p:pic>
        <p:nvPicPr>
          <p:cNvPr id="10" name="Picture 9" descr="A screenshot of a cell phone&#10;&#10;Description automatically generated">
            <a:extLst>
              <a:ext uri="{FF2B5EF4-FFF2-40B4-BE49-F238E27FC236}">
                <a16:creationId xmlns:a16="http://schemas.microsoft.com/office/drawing/2014/main" id="{ECF39545-2118-3340-B1D2-70745F73BC62}"/>
              </a:ext>
            </a:extLst>
          </p:cNvPr>
          <p:cNvPicPr>
            <a:picLocks noChangeAspect="1"/>
          </p:cNvPicPr>
          <p:nvPr/>
        </p:nvPicPr>
        <p:blipFill>
          <a:blip r:embed="rId3"/>
          <a:stretch>
            <a:fillRect/>
          </a:stretch>
        </p:blipFill>
        <p:spPr>
          <a:xfrm>
            <a:off x="620775" y="4094237"/>
            <a:ext cx="3790988" cy="1608138"/>
          </a:xfrm>
          <a:prstGeom prst="rect">
            <a:avLst/>
          </a:prstGeom>
        </p:spPr>
      </p:pic>
      <p:pic>
        <p:nvPicPr>
          <p:cNvPr id="12" name="Picture 11" descr="A screenshot of a social media post&#10;&#10;Description automatically generated">
            <a:extLst>
              <a:ext uri="{FF2B5EF4-FFF2-40B4-BE49-F238E27FC236}">
                <a16:creationId xmlns:a16="http://schemas.microsoft.com/office/drawing/2014/main" id="{422AED09-4DDC-A54E-B8A6-05880B24826F}"/>
              </a:ext>
            </a:extLst>
          </p:cNvPr>
          <p:cNvPicPr>
            <a:picLocks noChangeAspect="1"/>
          </p:cNvPicPr>
          <p:nvPr/>
        </p:nvPicPr>
        <p:blipFill>
          <a:blip r:embed="rId4"/>
          <a:stretch>
            <a:fillRect/>
          </a:stretch>
        </p:blipFill>
        <p:spPr>
          <a:xfrm>
            <a:off x="5837858" y="2920585"/>
            <a:ext cx="5391726" cy="1146044"/>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520788AF-5E30-AE46-908F-D8E1EA4903E0}"/>
              </a:ext>
            </a:extLst>
          </p:cNvPr>
          <p:cNvPicPr>
            <a:picLocks noChangeAspect="1"/>
          </p:cNvPicPr>
          <p:nvPr/>
        </p:nvPicPr>
        <p:blipFill>
          <a:blip r:embed="rId5"/>
          <a:stretch>
            <a:fillRect/>
          </a:stretch>
        </p:blipFill>
        <p:spPr>
          <a:xfrm>
            <a:off x="4763862" y="4094236"/>
            <a:ext cx="6918550" cy="2263701"/>
          </a:xfrm>
          <a:prstGeom prst="rect">
            <a:avLst/>
          </a:prstGeom>
        </p:spPr>
      </p:pic>
      <p:sp>
        <p:nvSpPr>
          <p:cNvPr id="19" name="TextBox 18">
            <a:extLst>
              <a:ext uri="{FF2B5EF4-FFF2-40B4-BE49-F238E27FC236}">
                <a16:creationId xmlns:a16="http://schemas.microsoft.com/office/drawing/2014/main" id="{B4C461F2-659A-7946-AB9F-B78C1E3DED79}"/>
              </a:ext>
            </a:extLst>
          </p:cNvPr>
          <p:cNvSpPr txBox="1"/>
          <p:nvPr/>
        </p:nvSpPr>
        <p:spPr>
          <a:xfrm>
            <a:off x="528638" y="3814763"/>
            <a:ext cx="4266937" cy="369332"/>
          </a:xfrm>
          <a:prstGeom prst="rect">
            <a:avLst/>
          </a:prstGeom>
          <a:noFill/>
        </p:spPr>
        <p:txBody>
          <a:bodyPr wrap="none" rtlCol="0">
            <a:spAutoFit/>
          </a:bodyPr>
          <a:lstStyle/>
          <a:p>
            <a:r>
              <a:rPr lang="en-US" dirty="0"/>
              <a:t>Below – shows how to select timeline in GA</a:t>
            </a:r>
          </a:p>
        </p:txBody>
      </p:sp>
    </p:spTree>
    <p:extLst>
      <p:ext uri="{BB962C8B-B14F-4D97-AF65-F5344CB8AC3E}">
        <p14:creationId xmlns:p14="http://schemas.microsoft.com/office/powerpoint/2010/main" val="2328774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9841E4-C123-8545-8F46-10789B808E65}"/>
              </a:ext>
            </a:extLst>
          </p:cNvPr>
          <p:cNvSpPr>
            <a:spLocks noGrp="1"/>
          </p:cNvSpPr>
          <p:nvPr>
            <p:ph idx="1"/>
          </p:nvPr>
        </p:nvSpPr>
        <p:spPr>
          <a:xfrm>
            <a:off x="646289" y="685447"/>
            <a:ext cx="10515600" cy="4868686"/>
          </a:xfrm>
        </p:spPr>
        <p:txBody>
          <a:bodyPr>
            <a:normAutofit/>
          </a:bodyPr>
          <a:lstStyle/>
          <a:p>
            <a:pPr marL="0" indent="0">
              <a:buNone/>
            </a:pPr>
            <a:r>
              <a:rPr lang="en-US" b="1" dirty="0">
                <a:solidFill>
                  <a:schemeClr val="tx2"/>
                </a:solidFill>
                <a:latin typeface="Tahoma" panose="020B0604030504040204" pitchFamily="34" charset="0"/>
                <a:ea typeface="Tahoma" panose="020B0604030504040204" pitchFamily="34" charset="0"/>
                <a:cs typeface="Tahoma" panose="020B0604030504040204" pitchFamily="34" charset="0"/>
              </a:rPr>
              <a:t>GOOGLE ANALYTICS</a:t>
            </a:r>
          </a:p>
          <a:p>
            <a:pPr marL="0" indent="0">
              <a:buNone/>
            </a:pPr>
            <a:endParaRPr lang="en-GB" dirty="0">
              <a:solidFill>
                <a:schemeClr val="tx2"/>
              </a:solidFill>
            </a:endParaRPr>
          </a:p>
          <a:p>
            <a:pPr marL="0" indent="0">
              <a:buNone/>
            </a:pPr>
            <a:endParaRPr lang="en-US" dirty="0"/>
          </a:p>
        </p:txBody>
      </p:sp>
      <p:pic>
        <p:nvPicPr>
          <p:cNvPr id="4" name="Picture 3">
            <a:extLst>
              <a:ext uri="{FF2B5EF4-FFF2-40B4-BE49-F238E27FC236}">
                <a16:creationId xmlns:a16="http://schemas.microsoft.com/office/drawing/2014/main" id="{060C70F7-79BD-D849-8B26-039706A175A4}"/>
              </a:ext>
            </a:extLst>
          </p:cNvPr>
          <p:cNvPicPr>
            <a:picLocks noChangeAspect="1"/>
          </p:cNvPicPr>
          <p:nvPr/>
        </p:nvPicPr>
        <p:blipFill>
          <a:blip r:embed="rId2"/>
          <a:stretch>
            <a:fillRect/>
          </a:stretch>
        </p:blipFill>
        <p:spPr>
          <a:xfrm>
            <a:off x="646289" y="1303868"/>
            <a:ext cx="10397949" cy="4956356"/>
          </a:xfrm>
          <a:prstGeom prst="rect">
            <a:avLst/>
          </a:prstGeom>
        </p:spPr>
      </p:pic>
    </p:spTree>
    <p:extLst>
      <p:ext uri="{BB962C8B-B14F-4D97-AF65-F5344CB8AC3E}">
        <p14:creationId xmlns:p14="http://schemas.microsoft.com/office/powerpoint/2010/main" val="34656654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4364</TotalTime>
  <Words>2145</Words>
  <Application>Microsoft Office PowerPoint</Application>
  <PresentationFormat>Widescreen</PresentationFormat>
  <Paragraphs>214</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Source Sans Pro</vt:lpstr>
      <vt:lpstr>Symbol</vt:lpstr>
      <vt:lpstr>Tahoma</vt:lpstr>
      <vt:lpstr>Times New Roman</vt:lpstr>
      <vt:lpstr>Office Theme</vt:lpstr>
      <vt:lpstr>DIGITAL ANALYTICS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miller</dc:creator>
  <cp:lastModifiedBy>Anne Macintosh</cp:lastModifiedBy>
  <cp:revision>26</cp:revision>
  <dcterms:created xsi:type="dcterms:W3CDTF">2020-06-30T13:57:33Z</dcterms:created>
  <dcterms:modified xsi:type="dcterms:W3CDTF">2020-07-03T15:31:26Z</dcterms:modified>
</cp:coreProperties>
</file>