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7" r:id="rId2"/>
    <p:sldId id="258" r:id="rId3"/>
    <p:sldId id="281" r:id="rId4"/>
    <p:sldId id="259" r:id="rId5"/>
    <p:sldId id="280" r:id="rId6"/>
    <p:sldId id="260" r:id="rId7"/>
    <p:sldId id="264" r:id="rId8"/>
    <p:sldId id="282" r:id="rId9"/>
    <p:sldId id="261" r:id="rId10"/>
    <p:sldId id="262" r:id="rId11"/>
    <p:sldId id="263" r:id="rId12"/>
    <p:sldId id="283" r:id="rId13"/>
    <p:sldId id="265" r:id="rId14"/>
    <p:sldId id="266" r:id="rId15"/>
    <p:sldId id="267" r:id="rId16"/>
    <p:sldId id="268" r:id="rId17"/>
    <p:sldId id="275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3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9" r:id="rId53"/>
    <p:sldId id="30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0"/>
    <p:restoredTop sz="94647"/>
  </p:normalViewPr>
  <p:slideViewPr>
    <p:cSldViewPr snapToGrid="0" snapToObjects="1" showGuides="1">
      <p:cViewPr varScale="1">
        <p:scale>
          <a:sx n="69" d="100"/>
          <a:sy n="69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5E90-C9F7-4625-A45E-9D98429E045D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8B7-3BF4-4284-889D-8F2263D2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3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5E8B7-3BF4-4284-889D-8F2263D2AA9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2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5E8B7-3BF4-4284-889D-8F2263D2AA9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7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371381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050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714" t="10592" r="33293" b="26533"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AF317A9-2158-3847-B62B-C84B053A3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6267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D330F-4A0D-B049-9AF3-DE67150706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1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D6A0A-3434-6E49-BF4D-EA7651E03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551" t="18807" r="12901" b="8297"/>
          <a:stretch/>
        </p:blipFill>
        <p:spPr>
          <a:xfrm>
            <a:off x="-1" y="0"/>
            <a:ext cx="4705351" cy="52546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2A838-7520-534A-A1B0-422C89591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502" t="18913" r="13337" b="8324"/>
          <a:stretch/>
        </p:blipFill>
        <p:spPr>
          <a:xfrm>
            <a:off x="-1" y="-1"/>
            <a:ext cx="4673601" cy="5245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8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CC070-5DFA-5E44-BB18-77B3DF418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662" t="19130" r="12983" b="7917"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7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62" t="19130" r="12983" b="7917"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A5AB52-67C4-464D-B050-592A148A0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336" t="18491" r="12901" b="8297"/>
          <a:stretch/>
        </p:blipFill>
        <p:spPr>
          <a:xfrm>
            <a:off x="0" y="0"/>
            <a:ext cx="3542136" cy="39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7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7DE07-EAD4-344A-8915-2315770C2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502" t="18913" r="13337" b="8324"/>
          <a:stretch/>
        </p:blipFill>
        <p:spPr>
          <a:xfrm>
            <a:off x="-1" y="0"/>
            <a:ext cx="3542137" cy="39752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4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904F-F154-C949-9AD7-385924294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662" t="19130" r="12983" b="7917"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8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62" t="19130" r="12983" b="7917"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72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714" t="10592" r="33293" b="26533"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85654EB-E6F8-A947-A42F-322DDAC4D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776F8-AD6B-EE4B-B1CE-3D8B62E0D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1718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FE002E-0E57-7347-AB15-FCFE1E7D01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37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C0BA3C-3463-B946-A861-0F86FF200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798EAC6-4302-D14B-9084-784E581FC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2B645-B825-8248-9805-D4C0F187D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7854" y="5773127"/>
            <a:ext cx="2908046" cy="54512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661B14-5B76-D64A-9668-B95A10AD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6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67DB4F-CF86-604D-AA83-BD9C6DE67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116C5-9FFB-5741-B84A-8CE0BA35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9219" y="5773127"/>
            <a:ext cx="2908046" cy="545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1011395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7064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9E2F11-DF6A-8948-AB18-E2E2599260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8588" y="2477633"/>
            <a:ext cx="374525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615" y="-7199"/>
            <a:ext cx="7325907" cy="587801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6307191"/>
              <a:gd name="connsiteY0" fmla="*/ 12206 h 4323592"/>
              <a:gd name="connsiteX1" fmla="*/ 5867765 w 6307191"/>
              <a:gd name="connsiteY1" fmla="*/ 0 h 4323592"/>
              <a:gd name="connsiteX2" fmla="*/ 5873625 w 6307191"/>
              <a:gd name="connsiteY2" fmla="*/ 4323591 h 4323592"/>
              <a:gd name="connsiteX3" fmla="*/ 0 w 6307191"/>
              <a:gd name="connsiteY3" fmla="*/ 12206 h 4323592"/>
              <a:gd name="connsiteX0" fmla="*/ 0 w 7867049"/>
              <a:gd name="connsiteY0" fmla="*/ 12206 h 4323592"/>
              <a:gd name="connsiteX1" fmla="*/ 7320047 w 7867049"/>
              <a:gd name="connsiteY1" fmla="*/ 0 h 4323592"/>
              <a:gd name="connsiteX2" fmla="*/ 7325907 w 7867049"/>
              <a:gd name="connsiteY2" fmla="*/ 4323591 h 4323592"/>
              <a:gd name="connsiteX3" fmla="*/ 0 w 7867049"/>
              <a:gd name="connsiteY3" fmla="*/ 12206 h 4323592"/>
              <a:gd name="connsiteX0" fmla="*/ 0 w 7325907"/>
              <a:gd name="connsiteY0" fmla="*/ 12206 h 4323592"/>
              <a:gd name="connsiteX1" fmla="*/ 7320047 w 7325907"/>
              <a:gd name="connsiteY1" fmla="*/ 0 h 4323592"/>
              <a:gd name="connsiteX2" fmla="*/ 7325907 w 7325907"/>
              <a:gd name="connsiteY2" fmla="*/ 4323591 h 4323592"/>
              <a:gd name="connsiteX3" fmla="*/ 0 w 7325907"/>
              <a:gd name="connsiteY3" fmla="*/ 12206 h 4323592"/>
              <a:gd name="connsiteX0" fmla="*/ 37293 w 7363200"/>
              <a:gd name="connsiteY0" fmla="*/ 12206 h 4482392"/>
              <a:gd name="connsiteX1" fmla="*/ 7357340 w 7363200"/>
              <a:gd name="connsiteY1" fmla="*/ 0 h 4482392"/>
              <a:gd name="connsiteX2" fmla="*/ 7363200 w 7363200"/>
              <a:gd name="connsiteY2" fmla="*/ 4323591 h 4482392"/>
              <a:gd name="connsiteX3" fmla="*/ 4630276 w 7363200"/>
              <a:gd name="connsiteY3" fmla="*/ 3210118 h 4482392"/>
              <a:gd name="connsiteX4" fmla="*/ 37293 w 7363200"/>
              <a:gd name="connsiteY4" fmla="*/ 12206 h 4482392"/>
              <a:gd name="connsiteX0" fmla="*/ 907912 w 8773976"/>
              <a:gd name="connsiteY0" fmla="*/ 223743 h 4659398"/>
              <a:gd name="connsiteX1" fmla="*/ 8227959 w 8773976"/>
              <a:gd name="connsiteY1" fmla="*/ 211537 h 4659398"/>
              <a:gd name="connsiteX2" fmla="*/ 8233819 w 8773976"/>
              <a:gd name="connsiteY2" fmla="*/ 4535128 h 4659398"/>
              <a:gd name="connsiteX3" fmla="*/ 921211 w 8773976"/>
              <a:gd name="connsiteY3" fmla="*/ 3201218 h 4659398"/>
              <a:gd name="connsiteX4" fmla="*/ 907912 w 8773976"/>
              <a:gd name="connsiteY4" fmla="*/ 223743 h 4659398"/>
              <a:gd name="connsiteX0" fmla="*/ 907912 w 8233819"/>
              <a:gd name="connsiteY0" fmla="*/ 223743 h 4659398"/>
              <a:gd name="connsiteX1" fmla="*/ 8227959 w 8233819"/>
              <a:gd name="connsiteY1" fmla="*/ 211537 h 4659398"/>
              <a:gd name="connsiteX2" fmla="*/ 8233819 w 8233819"/>
              <a:gd name="connsiteY2" fmla="*/ 4535128 h 4659398"/>
              <a:gd name="connsiteX3" fmla="*/ 921211 w 8233819"/>
              <a:gd name="connsiteY3" fmla="*/ 3201218 h 4659398"/>
              <a:gd name="connsiteX4" fmla="*/ 907912 w 8233819"/>
              <a:gd name="connsiteY4" fmla="*/ 223743 h 4659398"/>
              <a:gd name="connsiteX0" fmla="*/ 907912 w 8233819"/>
              <a:gd name="connsiteY0" fmla="*/ 12206 h 4447861"/>
              <a:gd name="connsiteX1" fmla="*/ 8227959 w 8233819"/>
              <a:gd name="connsiteY1" fmla="*/ 0 h 4447861"/>
              <a:gd name="connsiteX2" fmla="*/ 8233819 w 8233819"/>
              <a:gd name="connsiteY2" fmla="*/ 4323591 h 4447861"/>
              <a:gd name="connsiteX3" fmla="*/ 921211 w 8233819"/>
              <a:gd name="connsiteY3" fmla="*/ 2989681 h 4447861"/>
              <a:gd name="connsiteX4" fmla="*/ 907912 w 8233819"/>
              <a:gd name="connsiteY4" fmla="*/ 12206 h 4447861"/>
              <a:gd name="connsiteX0" fmla="*/ 0 w 7325907"/>
              <a:gd name="connsiteY0" fmla="*/ 12206 h 4447861"/>
              <a:gd name="connsiteX1" fmla="*/ 7320047 w 7325907"/>
              <a:gd name="connsiteY1" fmla="*/ 0 h 4447861"/>
              <a:gd name="connsiteX2" fmla="*/ 7325907 w 7325907"/>
              <a:gd name="connsiteY2" fmla="*/ 4323591 h 4447861"/>
              <a:gd name="connsiteX3" fmla="*/ 13299 w 7325907"/>
              <a:gd name="connsiteY3" fmla="*/ 2989681 h 4447861"/>
              <a:gd name="connsiteX4" fmla="*/ 0 w 7325907"/>
              <a:gd name="connsiteY4" fmla="*/ 12206 h 4447861"/>
              <a:gd name="connsiteX0" fmla="*/ 0 w 7859234"/>
              <a:gd name="connsiteY0" fmla="*/ 12206 h 4334662"/>
              <a:gd name="connsiteX1" fmla="*/ 7320047 w 7859234"/>
              <a:gd name="connsiteY1" fmla="*/ 0 h 4334662"/>
              <a:gd name="connsiteX2" fmla="*/ 7325907 w 7859234"/>
              <a:gd name="connsiteY2" fmla="*/ 4323591 h 4334662"/>
              <a:gd name="connsiteX3" fmla="*/ 13299 w 7859234"/>
              <a:gd name="connsiteY3" fmla="*/ 2989681 h 4334662"/>
              <a:gd name="connsiteX4" fmla="*/ 0 w 7859234"/>
              <a:gd name="connsiteY4" fmla="*/ 12206 h 4334662"/>
              <a:gd name="connsiteX0" fmla="*/ 0 w 7903631"/>
              <a:gd name="connsiteY0" fmla="*/ 12206 h 4323642"/>
              <a:gd name="connsiteX1" fmla="*/ 7320047 w 7903631"/>
              <a:gd name="connsiteY1" fmla="*/ 0 h 4323642"/>
              <a:gd name="connsiteX2" fmla="*/ 7325907 w 7903631"/>
              <a:gd name="connsiteY2" fmla="*/ 4323591 h 4323642"/>
              <a:gd name="connsiteX3" fmla="*/ 13299 w 7903631"/>
              <a:gd name="connsiteY3" fmla="*/ 2989681 h 4323642"/>
              <a:gd name="connsiteX4" fmla="*/ 0 w 7903631"/>
              <a:gd name="connsiteY4" fmla="*/ 12206 h 4323642"/>
              <a:gd name="connsiteX0" fmla="*/ 0 w 8299784"/>
              <a:gd name="connsiteY0" fmla="*/ 12206 h 4323765"/>
              <a:gd name="connsiteX1" fmla="*/ 7320047 w 8299784"/>
              <a:gd name="connsiteY1" fmla="*/ 0 h 4323765"/>
              <a:gd name="connsiteX2" fmla="*/ 7325907 w 8299784"/>
              <a:gd name="connsiteY2" fmla="*/ 4323591 h 4323765"/>
              <a:gd name="connsiteX3" fmla="*/ 13299 w 8299784"/>
              <a:gd name="connsiteY3" fmla="*/ 2989681 h 4323765"/>
              <a:gd name="connsiteX4" fmla="*/ 0 w 8299784"/>
              <a:gd name="connsiteY4" fmla="*/ 12206 h 4323765"/>
              <a:gd name="connsiteX0" fmla="*/ 0 w 7325907"/>
              <a:gd name="connsiteY0" fmla="*/ 12206 h 4323765"/>
              <a:gd name="connsiteX1" fmla="*/ 7320047 w 7325907"/>
              <a:gd name="connsiteY1" fmla="*/ 0 h 4323765"/>
              <a:gd name="connsiteX2" fmla="*/ 7325907 w 7325907"/>
              <a:gd name="connsiteY2" fmla="*/ 4323591 h 4323765"/>
              <a:gd name="connsiteX3" fmla="*/ 13299 w 7325907"/>
              <a:gd name="connsiteY3" fmla="*/ 2989681 h 4323765"/>
              <a:gd name="connsiteX4" fmla="*/ 0 w 7325907"/>
              <a:gd name="connsiteY4" fmla="*/ 12206 h 432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907" h="4323765">
                <a:moveTo>
                  <a:pt x="0" y="12206"/>
                </a:moveTo>
                <a:lnTo>
                  <a:pt x="7320047" y="0"/>
                </a:lnTo>
                <a:cubicBezTo>
                  <a:pt x="7322000" y="1441197"/>
                  <a:pt x="7323954" y="2882394"/>
                  <a:pt x="7325907" y="4323591"/>
                </a:cubicBezTo>
                <a:cubicBezTo>
                  <a:pt x="5132243" y="4335778"/>
                  <a:pt x="1234283" y="3708245"/>
                  <a:pt x="13299" y="2989681"/>
                </a:cubicBezTo>
                <a:lnTo>
                  <a:pt x="0" y="12206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588" y="3052610"/>
            <a:ext cx="3745250" cy="727075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to go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E2978-2DD1-E244-A415-6A38AA8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750" y="5870597"/>
            <a:ext cx="2384646" cy="4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8" y="2265501"/>
            <a:ext cx="8567797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2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3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9" y="2265500"/>
            <a:ext cx="8545126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8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2pPr>
            <a:lvl3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28035-3EA1-914F-9623-D8230F3B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1"/>
            <a:ext cx="11106150" cy="9731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D6EC7-0EDA-5347-ACFF-2EB35861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850563"/>
            <a:ext cx="11106150" cy="39932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  <p:sldLayoutId id="2147483650" r:id="rId4"/>
    <p:sldLayoutId id="2147483657" r:id="rId5"/>
    <p:sldLayoutId id="2147483658" r:id="rId6"/>
    <p:sldLayoutId id="2147483659" r:id="rId7"/>
    <p:sldLayoutId id="2147483662" r:id="rId8"/>
    <p:sldLayoutId id="2147483670" r:id="rId9"/>
    <p:sldLayoutId id="2147483654" r:id="rId10"/>
    <p:sldLayoutId id="2147483655" r:id="rId11"/>
    <p:sldLayoutId id="2147483661" r:id="rId12"/>
    <p:sldLayoutId id="2147483656" r:id="rId13"/>
    <p:sldLayoutId id="2147483669" r:id="rId14"/>
    <p:sldLayoutId id="2147483668" r:id="rId15"/>
    <p:sldLayoutId id="2147483667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orient="horz" pos="340" userDrawn="1">
          <p15:clr>
            <a:srgbClr val="F26B43"/>
          </p15:clr>
        </p15:guide>
        <p15:guide id="16" pos="7336" userDrawn="1">
          <p15:clr>
            <a:srgbClr val="F26B43"/>
          </p15:clr>
        </p15:guide>
        <p15:guide id="17" orient="horz" pos="3980" userDrawn="1">
          <p15:clr>
            <a:srgbClr val="F26B43"/>
          </p15:clr>
        </p15:guide>
        <p15:guide id="18" pos="642" userDrawn="1">
          <p15:clr>
            <a:srgbClr val="F26B43"/>
          </p15:clr>
        </p15:guide>
        <p15:guide id="19" orient="horz" pos="3698" userDrawn="1">
          <p15:clr>
            <a:srgbClr val="F26B43"/>
          </p15:clr>
        </p15:guide>
        <p15:guide id="20" pos="73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ogify.net/post/what-you-need-to-know-before-you-start-to-film" TargetMode="Externa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28959" y="4206964"/>
            <a:ext cx="5928021" cy="488957"/>
          </a:xfrm>
        </p:spPr>
        <p:txBody>
          <a:bodyPr/>
          <a:lstStyle/>
          <a:p>
            <a:r>
              <a:rPr lang="en-GB" dirty="0"/>
              <a:t>By Dom O’Neill – The Vlogging Guy at </a:t>
            </a:r>
            <a:r>
              <a:rPr lang="en-GB" dirty="0" err="1"/>
              <a:t>Vlogify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6643" y="3375412"/>
            <a:ext cx="8606977" cy="727075"/>
          </a:xfrm>
        </p:spPr>
        <p:txBody>
          <a:bodyPr/>
          <a:lstStyle/>
          <a:p>
            <a:r>
              <a:rPr lang="en-GB" dirty="0"/>
              <a:t>From Online Content Marketing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824" y="2741718"/>
            <a:ext cx="9088710" cy="629249"/>
          </a:xfrm>
        </p:spPr>
        <p:txBody>
          <a:bodyPr/>
          <a:lstStyle/>
          <a:p>
            <a:r>
              <a:rPr lang="en-GB" dirty="0"/>
              <a:t>How to Convert Sales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2020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EF04A2E-C996-4C2B-A56D-CEF7C55C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224" y="-25934"/>
            <a:ext cx="4408100" cy="31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8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BCF2D-251B-4BF9-B8EB-9505135BF3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/>
              <a:t>Where else can you post your content?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Guest blog on a relevant/respected blogs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Guest vlog on a relevant/respected Social Media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Appear as a guest on a relevant Podcast/live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Present/co-present a webinar for a respected industry body</a:t>
            </a:r>
          </a:p>
        </p:txBody>
      </p:sp>
    </p:spTree>
    <p:extLst>
      <p:ext uri="{BB962C8B-B14F-4D97-AF65-F5344CB8AC3E}">
        <p14:creationId xmlns:p14="http://schemas.microsoft.com/office/powerpoint/2010/main" val="99398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9BE9B5-7DA7-4ADE-B7A8-A778BE336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0" dirty="0"/>
              <a:t>Why? What and Where? Q&amp;A</a:t>
            </a:r>
          </a:p>
        </p:txBody>
      </p:sp>
    </p:spTree>
    <p:extLst>
      <p:ext uri="{BB962C8B-B14F-4D97-AF65-F5344CB8AC3E}">
        <p14:creationId xmlns:p14="http://schemas.microsoft.com/office/powerpoint/2010/main" val="385151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21426-73ED-46AB-8D20-ED4994CF9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22254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21426-73ED-46AB-8D20-ED4994CF9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Who are we creating content for?</a:t>
            </a:r>
          </a:p>
        </p:txBody>
      </p:sp>
    </p:spTree>
    <p:extLst>
      <p:ext uri="{BB962C8B-B14F-4D97-AF65-F5344CB8AC3E}">
        <p14:creationId xmlns:p14="http://schemas.microsoft.com/office/powerpoint/2010/main" val="253316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A4D9-7DA5-4A75-A2C3-5146E3FB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content for “</a:t>
            </a:r>
            <a:r>
              <a:rPr lang="en-GB" dirty="0" err="1"/>
              <a:t>SuperStar</a:t>
            </a:r>
            <a:r>
              <a:rPr lang="en-GB" dirty="0"/>
              <a:t> Clients”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315A-DB67-4C0E-A0B2-454E62CFF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Who are your </a:t>
            </a:r>
            <a:r>
              <a:rPr lang="en-GB" dirty="0" err="1"/>
              <a:t>SuperStar</a:t>
            </a:r>
            <a:r>
              <a:rPr lang="en-GB" dirty="0"/>
              <a:t> customers or clients?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1A0D6-920F-4FDC-8482-C86B8B97600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For most SME's 80% of their income will come from 20% of their clients. Which of your clients are your top 20% who earn you 80% of your income?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07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A4D9-7DA5-4A75-A2C3-5146E3FB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content for “</a:t>
            </a:r>
            <a:r>
              <a:rPr lang="en-GB" dirty="0" err="1"/>
              <a:t>SuperStar</a:t>
            </a:r>
            <a:r>
              <a:rPr lang="en-GB" dirty="0"/>
              <a:t> Clients”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315A-DB67-4C0E-A0B2-454E62CFF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Who are your </a:t>
            </a:r>
            <a:r>
              <a:rPr lang="en-GB" dirty="0" err="1"/>
              <a:t>SuperStar</a:t>
            </a:r>
            <a:r>
              <a:rPr lang="en-GB" dirty="0"/>
              <a:t> customers or clients?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1A0D6-920F-4FDC-8482-C86B8B97600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For most SME's 80% of their income will come from 20% of their clients. Which of your clients are your top 20% who earn you 80% of your income? </a:t>
            </a:r>
          </a:p>
          <a:p>
            <a:endParaRPr lang="en-GB" dirty="0"/>
          </a:p>
          <a:p>
            <a:r>
              <a:rPr lang="en-GB" dirty="0"/>
              <a:t>Three Key Indicators of a Superstar Client:</a:t>
            </a:r>
          </a:p>
          <a:p>
            <a:endParaRPr lang="en-GB" dirty="0"/>
          </a:p>
          <a:p>
            <a:r>
              <a:rPr lang="en-GB" dirty="0"/>
              <a:t>1. A client that makes you more money (than the average client)</a:t>
            </a:r>
          </a:p>
          <a:p>
            <a:r>
              <a:rPr lang="en-GB" dirty="0"/>
              <a:t>2. A client that costs you less to serve (than the average client)</a:t>
            </a:r>
          </a:p>
          <a:p>
            <a:r>
              <a:rPr lang="en-GB" dirty="0"/>
              <a:t>3. A client that gives you the most repeat business</a:t>
            </a:r>
          </a:p>
        </p:txBody>
      </p:sp>
    </p:spTree>
    <p:extLst>
      <p:ext uri="{BB962C8B-B14F-4D97-AF65-F5344CB8AC3E}">
        <p14:creationId xmlns:p14="http://schemas.microsoft.com/office/powerpoint/2010/main" val="395532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342B7-E057-4506-96FB-63BDA1BFC4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6600" dirty="0"/>
              <a:t>Do you know who your </a:t>
            </a:r>
            <a:r>
              <a:rPr lang="en-GB" sz="6600" dirty="0" err="1"/>
              <a:t>SuperStar</a:t>
            </a:r>
            <a:r>
              <a:rPr lang="en-GB" sz="6600" dirty="0"/>
              <a:t> Clients are?</a:t>
            </a:r>
          </a:p>
          <a:p>
            <a:endParaRPr lang="en-GB" sz="6600" dirty="0"/>
          </a:p>
          <a:p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876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0C5F65-31D8-48B6-BC81-DE4618B33D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Lets discover your </a:t>
            </a:r>
            <a:r>
              <a:rPr lang="en-GB" dirty="0" err="1"/>
              <a:t>SuperStar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0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A266-02D0-4604-A34F-8D41303F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SuperStar</a:t>
            </a:r>
            <a:r>
              <a:rPr lang="en-GB" dirty="0"/>
              <a:t> Avatar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34B1-1ECF-41CC-808C-E2056B27BD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7 Steps to Create a </a:t>
            </a:r>
            <a:r>
              <a:rPr lang="en-GB" dirty="0" err="1"/>
              <a:t>SuperStar</a:t>
            </a:r>
            <a:r>
              <a:rPr lang="en-GB" dirty="0"/>
              <a:t> Avatar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24EEB-E546-4D2D-B886-BDEBE48E05F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1. Identify a current </a:t>
            </a:r>
            <a:r>
              <a:rPr lang="en-GB" dirty="0" err="1"/>
              <a:t>SuperStar</a:t>
            </a:r>
            <a:r>
              <a:rPr lang="en-GB" dirty="0"/>
              <a:t> Client</a:t>
            </a:r>
          </a:p>
          <a:p>
            <a:pPr marL="457200" indent="-457200">
              <a:buAutoNum type="arabicPeriod"/>
            </a:pPr>
            <a:endParaRPr lang="en-GB" dirty="0"/>
          </a:p>
          <a:p>
            <a:r>
              <a:rPr lang="en-GB" dirty="0"/>
              <a:t>2. Give your avatar a name</a:t>
            </a:r>
          </a:p>
          <a:p>
            <a:endParaRPr lang="en-GB" dirty="0"/>
          </a:p>
          <a:p>
            <a:r>
              <a:rPr lang="en-GB" dirty="0"/>
              <a:t>3. Note key facts including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Occupation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Buyer / need to ask a boss</a:t>
            </a:r>
          </a:p>
        </p:txBody>
      </p:sp>
    </p:spTree>
    <p:extLst>
      <p:ext uri="{BB962C8B-B14F-4D97-AF65-F5344CB8AC3E}">
        <p14:creationId xmlns:p14="http://schemas.microsoft.com/office/powerpoint/2010/main" val="188196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A266-02D0-4604-A34F-8D41303F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SuperStar</a:t>
            </a:r>
            <a:r>
              <a:rPr lang="en-GB" dirty="0"/>
              <a:t> Avatar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34B1-1ECF-41CC-808C-E2056B27BD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7 Steps to Create a </a:t>
            </a:r>
            <a:r>
              <a:rPr lang="en-GB" dirty="0" err="1"/>
              <a:t>SuperStar</a:t>
            </a:r>
            <a:r>
              <a:rPr lang="en-GB" dirty="0"/>
              <a:t> Avatar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24EEB-E546-4D2D-B886-BDEBE48E05F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4. Goals</a:t>
            </a:r>
          </a:p>
          <a:p>
            <a:endParaRPr lang="en-GB" dirty="0"/>
          </a:p>
          <a:p>
            <a:r>
              <a:rPr lang="en-GB" dirty="0"/>
              <a:t>5. Challenges</a:t>
            </a:r>
          </a:p>
          <a:p>
            <a:endParaRPr lang="en-GB" dirty="0"/>
          </a:p>
          <a:p>
            <a:r>
              <a:rPr lang="en-GB" dirty="0"/>
              <a:t>6. Pain Points</a:t>
            </a:r>
          </a:p>
          <a:p>
            <a:endParaRPr lang="en-GB" dirty="0"/>
          </a:p>
          <a:p>
            <a:r>
              <a:rPr lang="en-GB" dirty="0"/>
              <a:t>7. Objections </a:t>
            </a:r>
          </a:p>
        </p:txBody>
      </p:sp>
    </p:spTree>
    <p:extLst>
      <p:ext uri="{BB962C8B-B14F-4D97-AF65-F5344CB8AC3E}">
        <p14:creationId xmlns:p14="http://schemas.microsoft.com/office/powerpoint/2010/main" val="303348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EADB-251C-4F9E-9198-3E1A9A23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sales from online content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D5C00-6558-42ED-9AA8-40FB0CEDA2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7531D-B7E4-473C-BDB3-D1CED58A539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use content?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content to create?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Where to host/post your content?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Who to aim your content 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When to push for a sale?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6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B029C9-9B68-489E-A21D-5DDD91761E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 b="0" dirty="0"/>
              <a:t>Once you create your </a:t>
            </a:r>
            <a:r>
              <a:rPr lang="en-GB" sz="3600" b="0" dirty="0" err="1"/>
              <a:t>SuperStar</a:t>
            </a:r>
            <a:r>
              <a:rPr lang="en-GB" sz="3600" b="0" dirty="0"/>
              <a:t> avatar it is much easier to visualise…</a:t>
            </a:r>
          </a:p>
          <a:p>
            <a:r>
              <a:rPr lang="en-GB" sz="3600" b="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/>
              <a:t>Who you are creating content for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/>
              <a:t>How to speak to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/>
              <a:t>What they want</a:t>
            </a:r>
          </a:p>
        </p:txBody>
      </p:sp>
    </p:spTree>
    <p:extLst>
      <p:ext uri="{BB962C8B-B14F-4D97-AF65-F5344CB8AC3E}">
        <p14:creationId xmlns:p14="http://schemas.microsoft.com/office/powerpoint/2010/main" val="116853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E9BB-A0B8-4256-B932-FAEE22E1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SuperStar</a:t>
            </a:r>
            <a:r>
              <a:rPr lang="en-GB" dirty="0"/>
              <a:t> Avatar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147DC-F59D-4828-B090-67DE5F048B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Flexible, shareable and current document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58739-03E7-49B7-9FB6-6A171CF07B7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Your </a:t>
            </a:r>
            <a:r>
              <a:rPr lang="en-GB" dirty="0" err="1"/>
              <a:t>SuperStar</a:t>
            </a:r>
            <a:r>
              <a:rPr lang="en-GB" dirty="0"/>
              <a:t> Avatar should be created in a shareable document such as a Google Doc</a:t>
            </a:r>
          </a:p>
          <a:p>
            <a:endParaRPr lang="en-GB" dirty="0"/>
          </a:p>
          <a:p>
            <a:r>
              <a:rPr lang="en-GB" dirty="0"/>
              <a:t>Creating a cloud based document means you always have it with you </a:t>
            </a:r>
          </a:p>
          <a:p>
            <a:endParaRPr lang="en-GB" dirty="0"/>
          </a:p>
          <a:p>
            <a:r>
              <a:rPr lang="en-GB" dirty="0"/>
              <a:t>Share it with others on your team/marketing/sales</a:t>
            </a:r>
          </a:p>
          <a:p>
            <a:endParaRPr lang="en-GB" dirty="0"/>
          </a:p>
          <a:p>
            <a:r>
              <a:rPr lang="en-GB" dirty="0"/>
              <a:t>Allow trusted members of the team to make changes</a:t>
            </a:r>
          </a:p>
          <a:p>
            <a:endParaRPr lang="en-GB" dirty="0"/>
          </a:p>
          <a:p>
            <a:r>
              <a:rPr lang="en-GB" dirty="0"/>
              <a:t>Review you </a:t>
            </a:r>
            <a:r>
              <a:rPr lang="en-GB" dirty="0" err="1"/>
              <a:t>SuperStar</a:t>
            </a:r>
            <a:r>
              <a:rPr lang="en-GB" dirty="0"/>
              <a:t> Avatars regularly to keep the current</a:t>
            </a:r>
          </a:p>
        </p:txBody>
      </p:sp>
    </p:spTree>
    <p:extLst>
      <p:ext uri="{BB962C8B-B14F-4D97-AF65-F5344CB8AC3E}">
        <p14:creationId xmlns:p14="http://schemas.microsoft.com/office/powerpoint/2010/main" val="132022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AC8B47-EB2C-4631-880B-DA5998AE7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New Clients</a:t>
            </a:r>
          </a:p>
        </p:txBody>
      </p:sp>
    </p:spTree>
    <p:extLst>
      <p:ext uri="{BB962C8B-B14F-4D97-AF65-F5344CB8AC3E}">
        <p14:creationId xmlns:p14="http://schemas.microsoft.com/office/powerpoint/2010/main" val="134695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AC8B47-EB2C-4631-880B-DA5998AE7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New Clients</a:t>
            </a:r>
          </a:p>
          <a:p>
            <a:endParaRPr lang="en-GB" sz="4800" dirty="0"/>
          </a:p>
          <a:p>
            <a:r>
              <a:rPr lang="en-GB" sz="4800" b="0" dirty="0"/>
              <a:t>Find new clients who are similar to your current </a:t>
            </a:r>
            <a:r>
              <a:rPr lang="en-GB" sz="4800" b="0" dirty="0" err="1"/>
              <a:t>SuperStar</a:t>
            </a:r>
            <a:r>
              <a:rPr lang="en-GB" sz="4800" b="0" dirty="0"/>
              <a:t> Clients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756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AB1699-FD9A-40E6-81D2-4E9FC248AF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5400" b="0" dirty="0"/>
              <a:t>If you are creating content which is attractive to your </a:t>
            </a:r>
            <a:r>
              <a:rPr lang="en-GB" sz="5400" b="0" dirty="0" err="1"/>
              <a:t>SuperStar</a:t>
            </a:r>
            <a:r>
              <a:rPr lang="en-GB" sz="5400" b="0" dirty="0"/>
              <a:t> Clients it’ll be attractive to others like them too.</a:t>
            </a:r>
          </a:p>
        </p:txBody>
      </p:sp>
    </p:spTree>
    <p:extLst>
      <p:ext uri="{BB962C8B-B14F-4D97-AF65-F5344CB8AC3E}">
        <p14:creationId xmlns:p14="http://schemas.microsoft.com/office/powerpoint/2010/main" val="4170672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E90E-4F6A-4BC0-B1AD-1338F80A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Ten </a:t>
            </a:r>
            <a:r>
              <a:rPr lang="en-GB" dirty="0" err="1"/>
              <a:t>SuperStar</a:t>
            </a:r>
            <a:r>
              <a:rPr lang="en-GB" dirty="0"/>
              <a:t> Pain Points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37A96-DBEE-4FF4-833D-41ABFB22D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 are you Superstar Clients top ten pain points?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09C6C-8C62-4212-9141-C739C6ED7A2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Take 3 minutes to note down your </a:t>
            </a:r>
            <a:r>
              <a:rPr lang="en-GB" dirty="0" err="1"/>
              <a:t>SuperStars</a:t>
            </a:r>
            <a:r>
              <a:rPr lang="en-GB" dirty="0"/>
              <a:t> top 10 pain points</a:t>
            </a:r>
          </a:p>
        </p:txBody>
      </p:sp>
    </p:spTree>
    <p:extLst>
      <p:ext uri="{BB962C8B-B14F-4D97-AF65-F5344CB8AC3E}">
        <p14:creationId xmlns:p14="http://schemas.microsoft.com/office/powerpoint/2010/main" val="3415081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95D63D-6334-454C-91F3-15DEB307C5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4000" b="0" dirty="0"/>
              <a:t>Now you your Superstar Clients better you can start to generate ideas for content they and others like them will find useful and engaging.</a:t>
            </a:r>
          </a:p>
        </p:txBody>
      </p:sp>
    </p:spTree>
    <p:extLst>
      <p:ext uri="{BB962C8B-B14F-4D97-AF65-F5344CB8AC3E}">
        <p14:creationId xmlns:p14="http://schemas.microsoft.com/office/powerpoint/2010/main" val="3345317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9027B7-5477-4C79-AF3D-ECB97E7E7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Who? Q&amp;A</a:t>
            </a:r>
          </a:p>
        </p:txBody>
      </p:sp>
    </p:spTree>
    <p:extLst>
      <p:ext uri="{BB962C8B-B14F-4D97-AF65-F5344CB8AC3E}">
        <p14:creationId xmlns:p14="http://schemas.microsoft.com/office/powerpoint/2010/main" val="1736884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76104-C2BD-414E-B0F5-29864AD2D9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799500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76104-C2BD-414E-B0F5-29864AD2D9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When do we go for the sale?</a:t>
            </a:r>
          </a:p>
        </p:txBody>
      </p:sp>
    </p:spTree>
    <p:extLst>
      <p:ext uri="{BB962C8B-B14F-4D97-AF65-F5344CB8AC3E}">
        <p14:creationId xmlns:p14="http://schemas.microsoft.com/office/powerpoint/2010/main" val="26296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6BD4C5-0892-44A8-BFC6-36D4C72B2A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59567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D3DF2-1D79-4F4C-9AD4-16474E312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Buyers Journey</a:t>
            </a:r>
          </a:p>
        </p:txBody>
      </p:sp>
    </p:spTree>
    <p:extLst>
      <p:ext uri="{BB962C8B-B14F-4D97-AF65-F5344CB8AC3E}">
        <p14:creationId xmlns:p14="http://schemas.microsoft.com/office/powerpoint/2010/main" val="2335871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236F-D231-4340-93AC-078BA2E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Buyer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C29A2-8499-4912-9351-C86B69935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Step 1: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E25-B499-42F8-8DF7-ED5E225E3D0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Your content needs to create awareness of what you do. If no-one knows about you or what you do, no-one will buy from you.</a:t>
            </a:r>
          </a:p>
        </p:txBody>
      </p:sp>
    </p:spTree>
    <p:extLst>
      <p:ext uri="{BB962C8B-B14F-4D97-AF65-F5344CB8AC3E}">
        <p14:creationId xmlns:p14="http://schemas.microsoft.com/office/powerpoint/2010/main" val="89250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236F-D231-4340-93AC-078BA2E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Buyer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C29A2-8499-4912-9351-C86B69935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Step 2: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E25-B499-42F8-8DF7-ED5E225E3D0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Your content need to stoke interest in what you offer and how you will help your customers enhanced THEIR lives.</a:t>
            </a:r>
          </a:p>
        </p:txBody>
      </p:sp>
    </p:spTree>
    <p:extLst>
      <p:ext uri="{BB962C8B-B14F-4D97-AF65-F5344CB8AC3E}">
        <p14:creationId xmlns:p14="http://schemas.microsoft.com/office/powerpoint/2010/main" val="410261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236F-D231-4340-93AC-078BA2E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Buyer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C29A2-8499-4912-9351-C86B69935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Step 3: Desire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E25-B499-42F8-8DF7-ED5E225E3D0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You need to create content that drives your audience to the desire 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This is because at the desire stage the heart takes over.</a:t>
            </a:r>
          </a:p>
        </p:txBody>
      </p:sp>
    </p:spTree>
    <p:extLst>
      <p:ext uri="{BB962C8B-B14F-4D97-AF65-F5344CB8AC3E}">
        <p14:creationId xmlns:p14="http://schemas.microsoft.com/office/powerpoint/2010/main" val="640433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236F-D231-4340-93AC-078BA2E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Buyer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C29A2-8499-4912-9351-C86B69935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Step 4: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E25-B499-42F8-8DF7-ED5E225E3D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830669" y="1944988"/>
            <a:ext cx="8545126" cy="346112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The key is to use your content strategy to get your audience to the action part of the process.</a:t>
            </a:r>
          </a:p>
          <a:p>
            <a:endParaRPr lang="en-GB" sz="2400" dirty="0"/>
          </a:p>
          <a:p>
            <a:r>
              <a:rPr lang="en-GB" sz="2400" dirty="0"/>
              <a:t>By this point your audience is stating to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Know you/your brand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Like you/your brand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Trust you/your brand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If you place a sales call to action at this point you have the highest chance of successfully making the sale</a:t>
            </a:r>
          </a:p>
        </p:txBody>
      </p:sp>
    </p:spTree>
    <p:extLst>
      <p:ext uri="{BB962C8B-B14F-4D97-AF65-F5344CB8AC3E}">
        <p14:creationId xmlns:p14="http://schemas.microsoft.com/office/powerpoint/2010/main" val="865072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54EC07-27BC-411D-B2BC-5EAEF049FE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Generate Awareness with Disposable Content</a:t>
            </a:r>
          </a:p>
        </p:txBody>
      </p:sp>
    </p:spTree>
    <p:extLst>
      <p:ext uri="{BB962C8B-B14F-4D97-AF65-F5344CB8AC3E}">
        <p14:creationId xmlns:p14="http://schemas.microsoft.com/office/powerpoint/2010/main" val="2100976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7DD4-BC46-49DA-8700-FD69D961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Disposable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86D9-53D4-44C6-B37B-D682F9875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Key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97BD-5B05-4FD0-80AD-C9DA8CF6D85D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Posted on platform such as LinkedIn, Facebook, and other social media platforms.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Short life span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Time 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can reach the widest audience of all your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easily searchable via search engines</a:t>
            </a:r>
          </a:p>
        </p:txBody>
      </p:sp>
    </p:spTree>
    <p:extLst>
      <p:ext uri="{BB962C8B-B14F-4D97-AF65-F5344CB8AC3E}">
        <p14:creationId xmlns:p14="http://schemas.microsoft.com/office/powerpoint/2010/main" val="3469513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7DD4-BC46-49DA-8700-FD69D961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Disposable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86D9-53D4-44C6-B37B-D682F9875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Key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97BD-5B05-4FD0-80AD-C9DA8CF6D85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812101" y="1736917"/>
            <a:ext cx="8567797" cy="39859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Helps you grow relationships with your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Allows you to talk to your audience more often (than you can using more expensive evergreen content).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It's a volume game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main point is to find new eyeballs and generate interest in what you and your brand offers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 are unlikely to generate sales from this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90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7DD4-BC46-49DA-8700-FD69D961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Disposable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86D9-53D4-44C6-B37B-D682F9875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Key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97BD-5B05-4FD0-80AD-C9DA8CF6D85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830668" y="1746344"/>
            <a:ext cx="8567797" cy="39859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Your call to action should always be to push people to longer form/evergreen content on a platform you own, such as a website, blog or landing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Casual behind the scenes content typically generate more likes, shares, and comments than official branded content and adverts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Disposable content is usually created, edited, and distributed from a smartphone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content will usually take 5 to 15 minutes to create, edit, and distribute </a:t>
            </a:r>
          </a:p>
        </p:txBody>
      </p:sp>
    </p:spTree>
    <p:extLst>
      <p:ext uri="{BB962C8B-B14F-4D97-AF65-F5344CB8AC3E}">
        <p14:creationId xmlns:p14="http://schemas.microsoft.com/office/powerpoint/2010/main" val="2220731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B2F6-2241-492F-B777-38839171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Disposable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2D676-DB04-450D-9B52-2A68F7CB1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4 Useful free apps and websites for creating Disposable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D6E8-EAC0-4F26-8814-846D30DE396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1. iPhone Clips App (filming and subtitles)</a:t>
            </a:r>
          </a:p>
          <a:p>
            <a:r>
              <a:rPr lang="en-GB" dirty="0"/>
              <a:t>2. </a:t>
            </a:r>
            <a:r>
              <a:rPr lang="en-GB" dirty="0" err="1"/>
              <a:t>Quik</a:t>
            </a:r>
            <a:r>
              <a:rPr lang="en-GB" dirty="0"/>
              <a:t> App (video editing)</a:t>
            </a:r>
          </a:p>
          <a:p>
            <a:r>
              <a:rPr lang="en-GB" dirty="0"/>
              <a:t>3. Canva.com (branded video/photo creation)</a:t>
            </a:r>
          </a:p>
          <a:p>
            <a:r>
              <a:rPr lang="en-GB" dirty="0"/>
              <a:t>4. Zoom (video interview recording)</a:t>
            </a:r>
          </a:p>
        </p:txBody>
      </p:sp>
    </p:spTree>
    <p:extLst>
      <p:ext uri="{BB962C8B-B14F-4D97-AF65-F5344CB8AC3E}">
        <p14:creationId xmlns:p14="http://schemas.microsoft.com/office/powerpoint/2010/main" val="335234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D797B-6587-48C9-BF93-FAA7C9338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6453" y="1919449"/>
            <a:ext cx="9300934" cy="3599224"/>
          </a:xfrm>
        </p:spPr>
        <p:txBody>
          <a:bodyPr/>
          <a:lstStyle/>
          <a:p>
            <a:r>
              <a:rPr lang="en-GB" sz="2400" dirty="0"/>
              <a:t>Why use content?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Find new prospects and guide them through your sales funnel.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Keep in touch with your best clients and inform them of products and services they don’t currently buy from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When managed correctly Content Strategy will help grow your sales online.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135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1B5D6D-38F0-4B63-831A-DB39FD4AF5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Grow Interest with Evergreen Content</a:t>
            </a:r>
          </a:p>
        </p:txBody>
      </p:sp>
    </p:spTree>
    <p:extLst>
      <p:ext uri="{BB962C8B-B14F-4D97-AF65-F5344CB8AC3E}">
        <p14:creationId xmlns:p14="http://schemas.microsoft.com/office/powerpoint/2010/main" val="776392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7A9D-76A2-45D6-942B-11F82EA6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Evergreen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72296-C8F4-472E-A734-56F738C972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Key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D8D69-B666-40EF-8043-82BA0604CD5D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Uploaded to non time specific fixed online locations </a:t>
            </a:r>
            <a:r>
              <a:rPr lang="en-GB" i="1" dirty="0"/>
              <a:t>– locations such as websites, blogs or YouTube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Works for you 24/7 365 days a year even while you sleep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Shareable on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Searchable by search engines such as Google and Bing</a:t>
            </a:r>
          </a:p>
        </p:txBody>
      </p:sp>
    </p:spTree>
    <p:extLst>
      <p:ext uri="{BB962C8B-B14F-4D97-AF65-F5344CB8AC3E}">
        <p14:creationId xmlns:p14="http://schemas.microsoft.com/office/powerpoint/2010/main" val="3861093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7A9D-76A2-45D6-942B-11F82EA6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Evergreen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72296-C8F4-472E-A734-56F738C972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Key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D8D69-B666-40EF-8043-82BA0604CD5D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Professionally produced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Medium/highly branded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Used on websites, landing pages, blogs and in 5 Day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Middle and end of the sales funnel</a:t>
            </a:r>
          </a:p>
        </p:txBody>
      </p:sp>
    </p:spTree>
    <p:extLst>
      <p:ext uri="{BB962C8B-B14F-4D97-AF65-F5344CB8AC3E}">
        <p14:creationId xmlns:p14="http://schemas.microsoft.com/office/powerpoint/2010/main" val="723345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7A9D-76A2-45D6-942B-11F82EA6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Evergreen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72296-C8F4-472E-A734-56F738C972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Key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D8D69-B666-40EF-8043-82BA0604CD5D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Evergreen content will usually take between 1-10 hours to create </a:t>
            </a:r>
            <a:r>
              <a:rPr lang="en-GB" i="1" dirty="0"/>
              <a:t>(evergreen video will usually take the longest to create)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you are not a creative person it's worth working with a Creative Agency or Freelancers to help you make this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type of content will cost more money to create but you will re-use it relatively regularly</a:t>
            </a:r>
          </a:p>
        </p:txBody>
      </p:sp>
    </p:spTree>
    <p:extLst>
      <p:ext uri="{BB962C8B-B14F-4D97-AF65-F5344CB8AC3E}">
        <p14:creationId xmlns:p14="http://schemas.microsoft.com/office/powerpoint/2010/main" val="1749287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55AD45-0341-457E-9C42-9441D2070E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242424"/>
                </a:solidFill>
                <a:uFillTx/>
                <a:latin typeface="+mj-lt"/>
              </a:rPr>
              <a:t>If you want to know more about working with Agencies and Freelancers read the blog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242424"/>
              </a:solidFill>
              <a:uFillTx/>
              <a:latin typeface="+mj-l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sng" strike="noStrike" kern="1200" cap="none" spc="0" baseline="0" dirty="0">
                <a:solidFill>
                  <a:srgbClr val="5D1FF2"/>
                </a:solidFill>
                <a:uFillTx/>
                <a:latin typeface="+mj-lt"/>
                <a:hlinkClick r:id="rId2"/>
              </a:rPr>
              <a:t>Stop! What You Need To Know Before You Film</a:t>
            </a:r>
            <a:endParaRPr lang="en-GB" sz="2800" b="0" i="0" u="none" strike="noStrike" kern="1200" cap="none" spc="0" baseline="0" dirty="0">
              <a:solidFill>
                <a:srgbClr val="242424"/>
              </a:solidFill>
              <a:uFillTx/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248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D5AE-DFEC-45A5-A6F7-646E429F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Evergreen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43ABE-5B9D-475B-AF6C-798742A581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4 Freelancer Websites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716E-AFA7-4926-97CB-8B75E23AC22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/>
              <a:t>UpWork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Freelancer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People Per Hour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Fiverr</a:t>
            </a:r>
          </a:p>
        </p:txBody>
      </p:sp>
    </p:spTree>
    <p:extLst>
      <p:ext uri="{BB962C8B-B14F-4D97-AF65-F5344CB8AC3E}">
        <p14:creationId xmlns:p14="http://schemas.microsoft.com/office/powerpoint/2010/main" val="122007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4AA50-07C0-42D0-956E-12CDCA7EAD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Content that Generates Desire</a:t>
            </a:r>
          </a:p>
        </p:txBody>
      </p:sp>
    </p:spTree>
    <p:extLst>
      <p:ext uri="{BB962C8B-B14F-4D97-AF65-F5344CB8AC3E}">
        <p14:creationId xmlns:p14="http://schemas.microsoft.com/office/powerpoint/2010/main" val="353708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F85F-7A7A-4DFA-A288-8E5F4DC7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that Generates Desire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DB1E-988F-4C6C-A594-203194ED8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What types of content generate desire?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21D8-835D-4B8C-A197-954A742F986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5 Day Challenges</a:t>
            </a:r>
          </a:p>
          <a:p>
            <a:r>
              <a:rPr lang="en-GB" sz="2400" dirty="0"/>
              <a:t>30 Day Challenges</a:t>
            </a:r>
          </a:p>
          <a:p>
            <a:r>
              <a:rPr lang="en-GB" sz="2400" dirty="0"/>
              <a:t>Live Webinars</a:t>
            </a:r>
          </a:p>
          <a:p>
            <a:r>
              <a:rPr lang="en-GB" sz="2400" dirty="0"/>
              <a:t>Pre-recorded webinars</a:t>
            </a:r>
          </a:p>
          <a:p>
            <a:r>
              <a:rPr lang="en-GB" sz="2400" dirty="0"/>
              <a:t>Private Facebook / WhatsApp Group content</a:t>
            </a:r>
          </a:p>
        </p:txBody>
      </p:sp>
    </p:spTree>
    <p:extLst>
      <p:ext uri="{BB962C8B-B14F-4D97-AF65-F5344CB8AC3E}">
        <p14:creationId xmlns:p14="http://schemas.microsoft.com/office/powerpoint/2010/main" val="1394553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F85F-7A7A-4DFA-A288-8E5F4DC7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that Generates Desire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DB1E-988F-4C6C-A594-203194ED8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Key facts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21D8-835D-4B8C-A197-954A742F986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Take the audience on a transformational journey</a:t>
            </a:r>
          </a:p>
          <a:p>
            <a:endParaRPr lang="en-GB" sz="2400" dirty="0"/>
          </a:p>
          <a:p>
            <a:r>
              <a:rPr lang="en-GB" sz="2400" dirty="0"/>
              <a:t>Within a set time scale (easy to commit to)</a:t>
            </a:r>
          </a:p>
          <a:p>
            <a:endParaRPr lang="en-GB" sz="2400" dirty="0"/>
          </a:p>
          <a:p>
            <a:r>
              <a:rPr lang="en-GB" sz="2400" dirty="0"/>
              <a:t>5 Day Challenge is good for service businesses</a:t>
            </a:r>
          </a:p>
          <a:p>
            <a:endParaRPr lang="en-GB" sz="2400" dirty="0"/>
          </a:p>
          <a:p>
            <a:r>
              <a:rPr lang="en-GB" sz="2400" dirty="0"/>
              <a:t>30 Day Challenge is good for health, fitness and lifestyle</a:t>
            </a:r>
          </a:p>
          <a:p>
            <a:endParaRPr lang="en-GB" sz="2400" dirty="0"/>
          </a:p>
          <a:p>
            <a:r>
              <a:rPr lang="en-GB" sz="2400" dirty="0"/>
              <a:t>60 min webinars are good for products</a:t>
            </a:r>
          </a:p>
        </p:txBody>
      </p:sp>
    </p:spTree>
    <p:extLst>
      <p:ext uri="{BB962C8B-B14F-4D97-AF65-F5344CB8AC3E}">
        <p14:creationId xmlns:p14="http://schemas.microsoft.com/office/powerpoint/2010/main" val="1818637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F85F-7A7A-4DFA-A288-8E5F4DC7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that Generates Desire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DB1E-988F-4C6C-A594-203194ED8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Key facts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21D8-835D-4B8C-A197-954A742F986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audience may be “small”</a:t>
            </a:r>
          </a:p>
          <a:p>
            <a:endParaRPr lang="en-GB" sz="2400" dirty="0"/>
          </a:p>
          <a:p>
            <a:r>
              <a:rPr lang="en-GB" sz="2400" dirty="0"/>
              <a:t>The audience will be more interested</a:t>
            </a:r>
          </a:p>
          <a:p>
            <a:endParaRPr lang="en-GB" sz="2400" dirty="0"/>
          </a:p>
          <a:p>
            <a:r>
              <a:rPr lang="en-GB" sz="2400" dirty="0"/>
              <a:t>Some may already desire your product/service</a:t>
            </a:r>
          </a:p>
          <a:p>
            <a:endParaRPr lang="en-GB" sz="2400" dirty="0"/>
          </a:p>
          <a:p>
            <a:r>
              <a:rPr lang="en-GB" sz="2400" dirty="0"/>
              <a:t>The non-interested will have self selected themselves out</a:t>
            </a:r>
          </a:p>
        </p:txBody>
      </p:sp>
    </p:spTree>
    <p:extLst>
      <p:ext uri="{BB962C8B-B14F-4D97-AF65-F5344CB8AC3E}">
        <p14:creationId xmlns:p14="http://schemas.microsoft.com/office/powerpoint/2010/main" val="323573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64B64-FF67-40D2-8EAB-B2B5F115D2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7200" dirty="0"/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0425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F85F-7A7A-4DFA-A288-8E5F4DC7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that Generates Desire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DB1E-988F-4C6C-A594-203194ED8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Key facts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21D8-835D-4B8C-A197-954A742F986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Always leave the audience wanting more!</a:t>
            </a:r>
          </a:p>
          <a:p>
            <a:endParaRPr lang="en-GB" sz="2400" dirty="0"/>
          </a:p>
          <a:p>
            <a:r>
              <a:rPr lang="en-GB" sz="2400" dirty="0"/>
              <a:t>You need to push the most interested audience members to a 1:1 meeting or a discovery call</a:t>
            </a:r>
          </a:p>
          <a:p>
            <a:endParaRPr lang="en-GB" sz="2400" dirty="0"/>
          </a:p>
          <a:p>
            <a:r>
              <a:rPr lang="en-GB" sz="2400" dirty="0"/>
              <a:t>When you make the call it wont be a cold call it will be a warm call</a:t>
            </a:r>
          </a:p>
          <a:p>
            <a:endParaRPr lang="en-GB" sz="2400" dirty="0"/>
          </a:p>
          <a:p>
            <a:r>
              <a:rPr lang="en-GB" sz="2400" dirty="0"/>
              <a:t>People taking the call should be at the later stages of interested or at the desired stage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2601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10C10D-1B72-41C8-8C5B-54C183D698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When Q&amp;A</a:t>
            </a:r>
          </a:p>
        </p:txBody>
      </p:sp>
    </p:spTree>
    <p:extLst>
      <p:ext uri="{BB962C8B-B14F-4D97-AF65-F5344CB8AC3E}">
        <p14:creationId xmlns:p14="http://schemas.microsoft.com/office/powerpoint/2010/main" val="4214259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799AD3-33EB-4177-BF95-7498390871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Sum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Your content might be seen by thousands of people, make all content as good as you can afford to (money/time)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Your content creation process needs to be simple and sustainable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Content creation needs to become part of you/teams weekly routine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If you complicate things at the beginning, you’ll never manage to make it part of your daily or weekly routine</a:t>
            </a:r>
          </a:p>
        </p:txBody>
      </p:sp>
    </p:spTree>
    <p:extLst>
      <p:ext uri="{BB962C8B-B14F-4D97-AF65-F5344CB8AC3E}">
        <p14:creationId xmlns:p14="http://schemas.microsoft.com/office/powerpoint/2010/main" val="483891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D6B28-3A78-44BF-9D7F-6662C365D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Thanks for taking part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Twitter: @vlogifystudios</a:t>
            </a:r>
          </a:p>
        </p:txBody>
      </p:sp>
    </p:spTree>
    <p:extLst>
      <p:ext uri="{BB962C8B-B14F-4D97-AF65-F5344CB8AC3E}">
        <p14:creationId xmlns:p14="http://schemas.microsoft.com/office/powerpoint/2010/main" val="52396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EE268E-B3D7-49CC-AA5C-5418642D3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What content can you use?</a:t>
            </a:r>
          </a:p>
          <a:p>
            <a:r>
              <a:rPr lang="en-GB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Short Social Media 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Longer form YouTube 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Social Media live video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Podcasts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Photos/branded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Written Social Media posts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Written blogs/articles</a:t>
            </a:r>
          </a:p>
        </p:txBody>
      </p:sp>
    </p:spTree>
    <p:extLst>
      <p:ext uri="{BB962C8B-B14F-4D97-AF65-F5344CB8AC3E}">
        <p14:creationId xmlns:p14="http://schemas.microsoft.com/office/powerpoint/2010/main" val="25634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3CF4-52A9-487D-B2C3-CCBF8AEA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0" u="none" strike="noStrike" baseline="0" dirty="0">
                <a:latin typeface="OpenSans-Bold"/>
              </a:rPr>
              <a:t>What do you want from your Content Strategy?</a:t>
            </a:r>
            <a:br>
              <a:rPr lang="en-GB" sz="3200" b="1" i="0" u="none" strike="noStrike" baseline="0" dirty="0">
                <a:latin typeface="OpenSans-Bold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48D04-4CD3-4BFD-87D2-3AFB191AF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800" b="0" i="0" u="none" strike="noStrike" baseline="0" dirty="0">
                <a:latin typeface="OpenSans"/>
              </a:rPr>
              <a:t>Take 3 min to note down what you want to achieve from your content strategy over the next 12 months.</a:t>
            </a:r>
            <a:endParaRPr lang="en-GB" sz="900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C66F9-BEFA-44E7-ADB2-27051DABC0E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95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C1C2B-EAC6-4F89-AB0E-F9358D9AE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203099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50620-EEA9-440A-A06E-146A5F961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/>
              <a:t>Where to place your content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Landing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Blog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YouTube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Anchor.fm (Podcast)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Social Media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Private Facebook/WhatsApp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Webinars (live/pre-recorded)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5 Day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30 Day Challenge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5636578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Gateway">
  <a:themeElements>
    <a:clrScheme name="business gateway 1">
      <a:dk1>
        <a:srgbClr val="3C3C3B"/>
      </a:dk1>
      <a:lt1>
        <a:srgbClr val="FFFFFF"/>
      </a:lt1>
      <a:dk2>
        <a:srgbClr val="3C3C3B"/>
      </a:dk2>
      <a:lt2>
        <a:srgbClr val="EAEDE8"/>
      </a:lt2>
      <a:accent1>
        <a:srgbClr val="00539F"/>
      </a:accent1>
      <a:accent2>
        <a:srgbClr val="00A0DE"/>
      </a:accent2>
      <a:accent3>
        <a:srgbClr val="008669"/>
      </a:accent3>
      <a:accent4>
        <a:srgbClr val="54B948"/>
      </a:accent4>
      <a:accent5>
        <a:srgbClr val="00539F"/>
      </a:accent5>
      <a:accent6>
        <a:srgbClr val="008669"/>
      </a:accent6>
      <a:hlink>
        <a:srgbClr val="54B948"/>
      </a:hlink>
      <a:folHlink>
        <a:srgbClr val="00A0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653447_COS BG ppt template" id="{18018CD2-300F-514D-A7B8-23578EE3BFDA}" vid="{C79A2232-F33C-5449-B62F-91F37150DA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gateway presentation template</Template>
  <TotalTime>1131</TotalTime>
  <Words>1510</Words>
  <Application>Microsoft Office PowerPoint</Application>
  <PresentationFormat>Widescreen</PresentationFormat>
  <Paragraphs>270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OpenSans</vt:lpstr>
      <vt:lpstr>OpenSans-Bold</vt:lpstr>
      <vt:lpstr>Business Gateway</vt:lpstr>
      <vt:lpstr>How to Convert Sales</vt:lpstr>
      <vt:lpstr>How to convert sales from online content marketing</vt:lpstr>
      <vt:lpstr>PowerPoint Presentation</vt:lpstr>
      <vt:lpstr>PowerPoint Presentation</vt:lpstr>
      <vt:lpstr>PowerPoint Presentation</vt:lpstr>
      <vt:lpstr>PowerPoint Presentation</vt:lpstr>
      <vt:lpstr>What do you want from your Content Strategy?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content for “SuperStar Clients”</vt:lpstr>
      <vt:lpstr>Creating content for “SuperStar Clients”</vt:lpstr>
      <vt:lpstr>PowerPoint Presentation</vt:lpstr>
      <vt:lpstr>PowerPoint Presentation</vt:lpstr>
      <vt:lpstr>SuperStar Avatar</vt:lpstr>
      <vt:lpstr>SuperStar Avatar</vt:lpstr>
      <vt:lpstr>PowerPoint Presentation</vt:lpstr>
      <vt:lpstr>SuperStar Avatar</vt:lpstr>
      <vt:lpstr>PowerPoint Presentation</vt:lpstr>
      <vt:lpstr>PowerPoint Presentation</vt:lpstr>
      <vt:lpstr>PowerPoint Presentation</vt:lpstr>
      <vt:lpstr>Top Ten SuperStar Pain Points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Buyer Journey</vt:lpstr>
      <vt:lpstr>The Buyer Journey</vt:lpstr>
      <vt:lpstr>The Buyer Journey</vt:lpstr>
      <vt:lpstr>The Buyer Journey</vt:lpstr>
      <vt:lpstr>PowerPoint Presentation</vt:lpstr>
      <vt:lpstr>Disposable Content</vt:lpstr>
      <vt:lpstr>Disposable Content</vt:lpstr>
      <vt:lpstr>Disposable Content</vt:lpstr>
      <vt:lpstr>Disposable Content</vt:lpstr>
      <vt:lpstr>PowerPoint Presentation</vt:lpstr>
      <vt:lpstr>Evergreen Content</vt:lpstr>
      <vt:lpstr>Evergreen Content</vt:lpstr>
      <vt:lpstr>Evergreen Content</vt:lpstr>
      <vt:lpstr>PowerPoint Presentation</vt:lpstr>
      <vt:lpstr>Evergreen Content</vt:lpstr>
      <vt:lpstr>PowerPoint Presentation</vt:lpstr>
      <vt:lpstr>Content that Generates Desire </vt:lpstr>
      <vt:lpstr>Content that Generates Desire </vt:lpstr>
      <vt:lpstr>Content that Generates Desire </vt:lpstr>
      <vt:lpstr>Content that Generates Desire </vt:lpstr>
      <vt:lpstr>PowerPoint Presentation</vt:lpstr>
      <vt:lpstr>PowerPoint Presentation</vt:lpstr>
      <vt:lpstr>PowerPoint Presentation</vt:lpstr>
    </vt:vector>
  </TitlesOfParts>
  <Company>East Dunbartonshire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McCue</dc:creator>
  <cp:lastModifiedBy>Anne Macintosh</cp:lastModifiedBy>
  <cp:revision>59</cp:revision>
  <dcterms:created xsi:type="dcterms:W3CDTF">2019-07-03T13:04:02Z</dcterms:created>
  <dcterms:modified xsi:type="dcterms:W3CDTF">2020-07-14T16:13:54Z</dcterms:modified>
</cp:coreProperties>
</file>